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151"/>
  </p:notesMasterIdLst>
  <p:sldIdLst>
    <p:sldId id="332" r:id="rId2"/>
    <p:sldId id="356" r:id="rId3"/>
    <p:sldId id="266" r:id="rId4"/>
    <p:sldId id="668" r:id="rId5"/>
    <p:sldId id="675" r:id="rId6"/>
    <p:sldId id="544" r:id="rId7"/>
    <p:sldId id="669" r:id="rId8"/>
    <p:sldId id="671" r:id="rId9"/>
    <p:sldId id="672" r:id="rId10"/>
    <p:sldId id="545" r:id="rId11"/>
    <p:sldId id="547" r:id="rId12"/>
    <p:sldId id="548" r:id="rId13"/>
    <p:sldId id="684" r:id="rId14"/>
    <p:sldId id="549" r:id="rId15"/>
    <p:sldId id="685" r:id="rId16"/>
    <p:sldId id="603" r:id="rId17"/>
    <p:sldId id="676" r:id="rId18"/>
    <p:sldId id="677" r:id="rId19"/>
    <p:sldId id="543" r:id="rId20"/>
    <p:sldId id="550" r:id="rId21"/>
    <p:sldId id="551" r:id="rId22"/>
    <p:sldId id="552" r:id="rId23"/>
    <p:sldId id="705" r:id="rId24"/>
    <p:sldId id="553" r:id="rId25"/>
    <p:sldId id="706" r:id="rId26"/>
    <p:sldId id="558" r:id="rId27"/>
    <p:sldId id="565" r:id="rId28"/>
    <p:sldId id="673" r:id="rId29"/>
    <p:sldId id="556" r:id="rId30"/>
    <p:sldId id="554" r:id="rId31"/>
    <p:sldId id="555" r:id="rId32"/>
    <p:sldId id="557" r:id="rId33"/>
    <p:sldId id="702" r:id="rId34"/>
    <p:sldId id="559" r:id="rId35"/>
    <p:sldId id="560" r:id="rId36"/>
    <p:sldId id="561" r:id="rId37"/>
    <p:sldId id="562" r:id="rId38"/>
    <p:sldId id="563" r:id="rId39"/>
    <p:sldId id="564" r:id="rId40"/>
    <p:sldId id="678" r:id="rId41"/>
    <p:sldId id="679" r:id="rId42"/>
    <p:sldId id="613" r:id="rId43"/>
    <p:sldId id="566" r:id="rId44"/>
    <p:sldId id="674" r:id="rId45"/>
    <p:sldId id="567" r:id="rId46"/>
    <p:sldId id="568" r:id="rId47"/>
    <p:sldId id="569" r:id="rId48"/>
    <p:sldId id="681" r:id="rId49"/>
    <p:sldId id="680" r:id="rId50"/>
    <p:sldId id="682" r:id="rId51"/>
    <p:sldId id="570" r:id="rId52"/>
    <p:sldId id="571" r:id="rId53"/>
    <p:sldId id="572" r:id="rId54"/>
    <p:sldId id="574" r:id="rId55"/>
    <p:sldId id="575" r:id="rId56"/>
    <p:sldId id="576" r:id="rId57"/>
    <p:sldId id="577" r:id="rId58"/>
    <p:sldId id="578" r:id="rId59"/>
    <p:sldId id="579" r:id="rId60"/>
    <p:sldId id="580" r:id="rId61"/>
    <p:sldId id="581" r:id="rId62"/>
    <p:sldId id="614" r:id="rId63"/>
    <p:sldId id="582" r:id="rId64"/>
    <p:sldId id="584" r:id="rId65"/>
    <p:sldId id="585" r:id="rId66"/>
    <p:sldId id="586" r:id="rId67"/>
    <p:sldId id="587" r:id="rId68"/>
    <p:sldId id="588" r:id="rId69"/>
    <p:sldId id="589" r:id="rId70"/>
    <p:sldId id="590" r:id="rId71"/>
    <p:sldId id="591" r:id="rId72"/>
    <p:sldId id="592" r:id="rId73"/>
    <p:sldId id="593" r:id="rId74"/>
    <p:sldId id="594" r:id="rId75"/>
    <p:sldId id="595" r:id="rId76"/>
    <p:sldId id="596" r:id="rId77"/>
    <p:sldId id="597" r:id="rId78"/>
    <p:sldId id="598" r:id="rId79"/>
    <p:sldId id="601" r:id="rId80"/>
    <p:sldId id="602" r:id="rId81"/>
    <p:sldId id="600" r:id="rId82"/>
    <p:sldId id="686" r:id="rId83"/>
    <p:sldId id="628" r:id="rId84"/>
    <p:sldId id="687" r:id="rId85"/>
    <p:sldId id="605" r:id="rId86"/>
    <p:sldId id="606" r:id="rId87"/>
    <p:sldId id="607" r:id="rId88"/>
    <p:sldId id="608" r:id="rId89"/>
    <p:sldId id="688" r:id="rId90"/>
    <p:sldId id="609" r:id="rId91"/>
    <p:sldId id="610" r:id="rId92"/>
    <p:sldId id="611" r:id="rId93"/>
    <p:sldId id="612" r:id="rId94"/>
    <p:sldId id="689" r:id="rId95"/>
    <p:sldId id="690" r:id="rId96"/>
    <p:sldId id="615" r:id="rId97"/>
    <p:sldId id="616" r:id="rId98"/>
    <p:sldId id="617" r:id="rId99"/>
    <p:sldId id="618" r:id="rId100"/>
    <p:sldId id="619" r:id="rId101"/>
    <p:sldId id="620" r:id="rId102"/>
    <p:sldId id="629" r:id="rId103"/>
    <p:sldId id="621" r:id="rId104"/>
    <p:sldId id="622" r:id="rId105"/>
    <p:sldId id="623" r:id="rId106"/>
    <p:sldId id="691" r:id="rId107"/>
    <p:sldId id="625" r:id="rId108"/>
    <p:sldId id="627" r:id="rId109"/>
    <p:sldId id="626" r:id="rId110"/>
    <p:sldId id="704" r:id="rId111"/>
    <p:sldId id="644" r:id="rId112"/>
    <p:sldId id="692" r:id="rId113"/>
    <p:sldId id="645" r:id="rId114"/>
    <p:sldId id="693" r:id="rId115"/>
    <p:sldId id="630" r:id="rId116"/>
    <p:sldId id="631" r:id="rId117"/>
    <p:sldId id="632" r:id="rId118"/>
    <p:sldId id="636" r:id="rId119"/>
    <p:sldId id="637" r:id="rId120"/>
    <p:sldId id="638" r:id="rId121"/>
    <p:sldId id="633" r:id="rId122"/>
    <p:sldId id="634" r:id="rId123"/>
    <p:sldId id="639" r:id="rId124"/>
    <p:sldId id="640" r:id="rId125"/>
    <p:sldId id="642" r:id="rId126"/>
    <p:sldId id="643" r:id="rId127"/>
    <p:sldId id="635" r:id="rId128"/>
    <p:sldId id="646" r:id="rId129"/>
    <p:sldId id="647" r:id="rId130"/>
    <p:sldId id="649" r:id="rId131"/>
    <p:sldId id="694" r:id="rId132"/>
    <p:sldId id="695" r:id="rId133"/>
    <p:sldId id="650" r:id="rId134"/>
    <p:sldId id="703" r:id="rId135"/>
    <p:sldId id="651" r:id="rId136"/>
    <p:sldId id="652" r:id="rId137"/>
    <p:sldId id="654" r:id="rId138"/>
    <p:sldId id="656" r:id="rId139"/>
    <p:sldId id="657" r:id="rId140"/>
    <p:sldId id="655" r:id="rId141"/>
    <p:sldId id="653" r:id="rId142"/>
    <p:sldId id="659" r:id="rId143"/>
    <p:sldId id="660" r:id="rId144"/>
    <p:sldId id="696" r:id="rId145"/>
    <p:sldId id="664" r:id="rId146"/>
    <p:sldId id="665" r:id="rId147"/>
    <p:sldId id="667" r:id="rId148"/>
    <p:sldId id="699" r:id="rId149"/>
    <p:sldId id="701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0607" autoAdjust="0"/>
  </p:normalViewPr>
  <p:slideViewPr>
    <p:cSldViewPr snapToGrid="0" snapToObjects="1">
      <p:cViewPr varScale="1">
        <p:scale>
          <a:sx n="77" d="100"/>
          <a:sy n="77" d="100"/>
        </p:scale>
        <p:origin x="267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1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8E9B-9938-FE4B-AE28-1C6AC5DA2731}" type="datetimeFigureOut">
              <a:rPr kumimoji="1" lang="zh-CN" altLang="en-US" smtClean="0"/>
              <a:t>2025/11/28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215D2-4FF9-AF41-91A8-41FD4B9A9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77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01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415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525" y="1122363"/>
            <a:ext cx="1018094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6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1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96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7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703832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11/28/2025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2" descr="7">
            <a:extLst>
              <a:ext uri="{FF2B5EF4-FFF2-40B4-BE49-F238E27FC236}">
                <a16:creationId xmlns:a16="http://schemas.microsoft.com/office/drawing/2014/main" id="{685BCEC7-45C5-4A49-B69F-34F045680A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6">
            <a:extLst>
              <a:ext uri="{FF2B5EF4-FFF2-40B4-BE49-F238E27FC236}">
                <a16:creationId xmlns:a16="http://schemas.microsoft.com/office/drawing/2014/main" id="{A2C92922-05D0-4C06-A300-278F040472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2">
            <a:extLst>
              <a:ext uri="{FF2B5EF4-FFF2-40B4-BE49-F238E27FC236}">
                <a16:creationId xmlns:a16="http://schemas.microsoft.com/office/drawing/2014/main" id="{E1E926B6-6A6E-412B-88B0-151490D8C4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4">
            <a:extLst>
              <a:ext uri="{FF2B5EF4-FFF2-40B4-BE49-F238E27FC236}">
                <a16:creationId xmlns:a16="http://schemas.microsoft.com/office/drawing/2014/main" id="{23B23CA3-28AA-4CB0-B89D-ECD0367D09F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9" descr="artplus_nature_naturalcity42_f">
            <a:extLst>
              <a:ext uri="{FF2B5EF4-FFF2-40B4-BE49-F238E27FC236}">
                <a16:creationId xmlns:a16="http://schemas.microsoft.com/office/drawing/2014/main" id="{E9B18A8F-BC64-4294-A7C4-16E2756129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5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9" r:id="rId4"/>
    <p:sldLayoutId id="2147483734" r:id="rId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tags" Target="../tags/tag401.xml"/><Relationship Id="rId13" Type="http://schemas.openxmlformats.org/officeDocument/2006/relationships/image" Target="../media/image6.tmp"/><Relationship Id="rId3" Type="http://schemas.openxmlformats.org/officeDocument/2006/relationships/tags" Target="../tags/tag396.xml"/><Relationship Id="rId7" Type="http://schemas.openxmlformats.org/officeDocument/2006/relationships/tags" Target="../tags/tag400.xml"/><Relationship Id="rId12" Type="http://schemas.openxmlformats.org/officeDocument/2006/relationships/image" Target="../media/image34.emf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6" Type="http://schemas.openxmlformats.org/officeDocument/2006/relationships/tags" Target="../tags/tag399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398.xml"/><Relationship Id="rId10" Type="http://schemas.openxmlformats.org/officeDocument/2006/relationships/tags" Target="../tags/tag403.xml"/><Relationship Id="rId4" Type="http://schemas.openxmlformats.org/officeDocument/2006/relationships/tags" Target="../tags/tag397.xml"/><Relationship Id="rId9" Type="http://schemas.openxmlformats.org/officeDocument/2006/relationships/tags" Target="../tags/tag40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tags" Target="../tags/tag411.xml"/><Relationship Id="rId3" Type="http://schemas.openxmlformats.org/officeDocument/2006/relationships/tags" Target="../tags/tag406.xml"/><Relationship Id="rId7" Type="http://schemas.openxmlformats.org/officeDocument/2006/relationships/tags" Target="../tags/tag410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6" Type="http://schemas.openxmlformats.org/officeDocument/2006/relationships/tags" Target="../tags/tag409.xml"/><Relationship Id="rId11" Type="http://schemas.openxmlformats.org/officeDocument/2006/relationships/image" Target="../media/image6.tmp"/><Relationship Id="rId5" Type="http://schemas.openxmlformats.org/officeDocument/2006/relationships/tags" Target="../tags/tag408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407.xml"/><Relationship Id="rId9" Type="http://schemas.openxmlformats.org/officeDocument/2006/relationships/tags" Target="../tags/tag4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tags" Target="../tags/tag420.xml"/><Relationship Id="rId13" Type="http://schemas.openxmlformats.org/officeDocument/2006/relationships/tags" Target="../tags/tag425.xml"/><Relationship Id="rId18" Type="http://schemas.openxmlformats.org/officeDocument/2006/relationships/image" Target="../media/image6.tmp"/><Relationship Id="rId3" Type="http://schemas.openxmlformats.org/officeDocument/2006/relationships/tags" Target="../tags/tag415.xml"/><Relationship Id="rId7" Type="http://schemas.openxmlformats.org/officeDocument/2006/relationships/tags" Target="../tags/tag419.xml"/><Relationship Id="rId12" Type="http://schemas.openxmlformats.org/officeDocument/2006/relationships/tags" Target="../tags/tag424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414.xml"/><Relationship Id="rId16" Type="http://schemas.openxmlformats.org/officeDocument/2006/relationships/tags" Target="../tags/tag428.xml"/><Relationship Id="rId1" Type="http://schemas.openxmlformats.org/officeDocument/2006/relationships/tags" Target="../tags/tag413.xml"/><Relationship Id="rId6" Type="http://schemas.openxmlformats.org/officeDocument/2006/relationships/tags" Target="../tags/tag418.xml"/><Relationship Id="rId11" Type="http://schemas.openxmlformats.org/officeDocument/2006/relationships/tags" Target="../tags/tag423.xml"/><Relationship Id="rId5" Type="http://schemas.openxmlformats.org/officeDocument/2006/relationships/tags" Target="../tags/tag417.xml"/><Relationship Id="rId15" Type="http://schemas.openxmlformats.org/officeDocument/2006/relationships/tags" Target="../tags/tag427.xml"/><Relationship Id="rId10" Type="http://schemas.openxmlformats.org/officeDocument/2006/relationships/tags" Target="../tags/tag422.xml"/><Relationship Id="rId4" Type="http://schemas.openxmlformats.org/officeDocument/2006/relationships/tags" Target="../tags/tag416.xml"/><Relationship Id="rId9" Type="http://schemas.openxmlformats.org/officeDocument/2006/relationships/tags" Target="../tags/tag421.xml"/><Relationship Id="rId14" Type="http://schemas.openxmlformats.org/officeDocument/2006/relationships/tags" Target="../tags/tag42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tags" Target="../tags/tag436.xml"/><Relationship Id="rId13" Type="http://schemas.openxmlformats.org/officeDocument/2006/relationships/tags" Target="../tags/tag441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431.xml"/><Relationship Id="rId7" Type="http://schemas.openxmlformats.org/officeDocument/2006/relationships/tags" Target="../tags/tag435.xml"/><Relationship Id="rId12" Type="http://schemas.openxmlformats.org/officeDocument/2006/relationships/tags" Target="../tags/tag440.xml"/><Relationship Id="rId17" Type="http://schemas.openxmlformats.org/officeDocument/2006/relationships/tags" Target="../tags/tag445.xml"/><Relationship Id="rId2" Type="http://schemas.openxmlformats.org/officeDocument/2006/relationships/tags" Target="../tags/tag430.xml"/><Relationship Id="rId16" Type="http://schemas.openxmlformats.org/officeDocument/2006/relationships/tags" Target="../tags/tag444.xml"/><Relationship Id="rId1" Type="http://schemas.openxmlformats.org/officeDocument/2006/relationships/tags" Target="../tags/tag429.xml"/><Relationship Id="rId6" Type="http://schemas.openxmlformats.org/officeDocument/2006/relationships/tags" Target="../tags/tag434.xml"/><Relationship Id="rId11" Type="http://schemas.openxmlformats.org/officeDocument/2006/relationships/tags" Target="../tags/tag439.xml"/><Relationship Id="rId5" Type="http://schemas.openxmlformats.org/officeDocument/2006/relationships/tags" Target="../tags/tag433.xml"/><Relationship Id="rId15" Type="http://schemas.openxmlformats.org/officeDocument/2006/relationships/tags" Target="../tags/tag443.xml"/><Relationship Id="rId10" Type="http://schemas.openxmlformats.org/officeDocument/2006/relationships/tags" Target="../tags/tag438.xml"/><Relationship Id="rId19" Type="http://schemas.openxmlformats.org/officeDocument/2006/relationships/image" Target="../media/image6.tmp"/><Relationship Id="rId4" Type="http://schemas.openxmlformats.org/officeDocument/2006/relationships/tags" Target="../tags/tag432.xml"/><Relationship Id="rId9" Type="http://schemas.openxmlformats.org/officeDocument/2006/relationships/tags" Target="../tags/tag437.xml"/><Relationship Id="rId14" Type="http://schemas.openxmlformats.org/officeDocument/2006/relationships/tags" Target="../tags/tag44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tags" Target="../tags/tag453.xml"/><Relationship Id="rId13" Type="http://schemas.openxmlformats.org/officeDocument/2006/relationships/tags" Target="../tags/tag458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448.xml"/><Relationship Id="rId7" Type="http://schemas.openxmlformats.org/officeDocument/2006/relationships/tags" Target="../tags/tag452.xml"/><Relationship Id="rId12" Type="http://schemas.openxmlformats.org/officeDocument/2006/relationships/tags" Target="../tags/tag457.xml"/><Relationship Id="rId17" Type="http://schemas.openxmlformats.org/officeDocument/2006/relationships/tags" Target="../tags/tag462.xml"/><Relationship Id="rId2" Type="http://schemas.openxmlformats.org/officeDocument/2006/relationships/tags" Target="../tags/tag447.xml"/><Relationship Id="rId16" Type="http://schemas.openxmlformats.org/officeDocument/2006/relationships/tags" Target="../tags/tag461.xml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11" Type="http://schemas.openxmlformats.org/officeDocument/2006/relationships/tags" Target="../tags/tag456.xml"/><Relationship Id="rId5" Type="http://schemas.openxmlformats.org/officeDocument/2006/relationships/tags" Target="../tags/tag450.xml"/><Relationship Id="rId15" Type="http://schemas.openxmlformats.org/officeDocument/2006/relationships/tags" Target="../tags/tag460.xml"/><Relationship Id="rId10" Type="http://schemas.openxmlformats.org/officeDocument/2006/relationships/tags" Target="../tags/tag455.xml"/><Relationship Id="rId19" Type="http://schemas.openxmlformats.org/officeDocument/2006/relationships/image" Target="../media/image6.tmp"/><Relationship Id="rId4" Type="http://schemas.openxmlformats.org/officeDocument/2006/relationships/tags" Target="../tags/tag449.xml"/><Relationship Id="rId9" Type="http://schemas.openxmlformats.org/officeDocument/2006/relationships/tags" Target="../tags/tag454.xml"/><Relationship Id="rId14" Type="http://schemas.openxmlformats.org/officeDocument/2006/relationships/tags" Target="../tags/tag4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tags" Target="../tags/tag470.xml"/><Relationship Id="rId13" Type="http://schemas.openxmlformats.org/officeDocument/2006/relationships/tags" Target="../tags/tag475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465.xml"/><Relationship Id="rId7" Type="http://schemas.openxmlformats.org/officeDocument/2006/relationships/tags" Target="../tags/tag469.xml"/><Relationship Id="rId12" Type="http://schemas.openxmlformats.org/officeDocument/2006/relationships/tags" Target="../tags/tag474.xml"/><Relationship Id="rId17" Type="http://schemas.openxmlformats.org/officeDocument/2006/relationships/tags" Target="../tags/tag479.xml"/><Relationship Id="rId2" Type="http://schemas.openxmlformats.org/officeDocument/2006/relationships/tags" Target="../tags/tag464.xml"/><Relationship Id="rId16" Type="http://schemas.openxmlformats.org/officeDocument/2006/relationships/tags" Target="../tags/tag478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1" Type="http://schemas.openxmlformats.org/officeDocument/2006/relationships/tags" Target="../tags/tag473.xml"/><Relationship Id="rId5" Type="http://schemas.openxmlformats.org/officeDocument/2006/relationships/tags" Target="../tags/tag467.xml"/><Relationship Id="rId15" Type="http://schemas.openxmlformats.org/officeDocument/2006/relationships/tags" Target="../tags/tag477.xml"/><Relationship Id="rId10" Type="http://schemas.openxmlformats.org/officeDocument/2006/relationships/tags" Target="../tags/tag472.xml"/><Relationship Id="rId19" Type="http://schemas.openxmlformats.org/officeDocument/2006/relationships/image" Target="../media/image6.tmp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4" Type="http://schemas.openxmlformats.org/officeDocument/2006/relationships/tags" Target="../tags/tag476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tags" Target="../tags/tag487.xml"/><Relationship Id="rId13" Type="http://schemas.openxmlformats.org/officeDocument/2006/relationships/tags" Target="../tags/tag492.xml"/><Relationship Id="rId18" Type="http://schemas.openxmlformats.org/officeDocument/2006/relationships/tags" Target="../tags/tag497.xml"/><Relationship Id="rId3" Type="http://schemas.openxmlformats.org/officeDocument/2006/relationships/tags" Target="../tags/tag482.xml"/><Relationship Id="rId7" Type="http://schemas.openxmlformats.org/officeDocument/2006/relationships/tags" Target="../tags/tag486.xml"/><Relationship Id="rId12" Type="http://schemas.openxmlformats.org/officeDocument/2006/relationships/tags" Target="../tags/tag491.xml"/><Relationship Id="rId17" Type="http://schemas.openxmlformats.org/officeDocument/2006/relationships/tags" Target="../tags/tag496.xml"/><Relationship Id="rId2" Type="http://schemas.openxmlformats.org/officeDocument/2006/relationships/tags" Target="../tags/tag481.xml"/><Relationship Id="rId16" Type="http://schemas.openxmlformats.org/officeDocument/2006/relationships/tags" Target="../tags/tag495.xml"/><Relationship Id="rId20" Type="http://schemas.openxmlformats.org/officeDocument/2006/relationships/image" Target="../media/image6.tmp"/><Relationship Id="rId1" Type="http://schemas.openxmlformats.org/officeDocument/2006/relationships/tags" Target="../tags/tag480.xml"/><Relationship Id="rId6" Type="http://schemas.openxmlformats.org/officeDocument/2006/relationships/tags" Target="../tags/tag485.xml"/><Relationship Id="rId11" Type="http://schemas.openxmlformats.org/officeDocument/2006/relationships/tags" Target="../tags/tag490.xml"/><Relationship Id="rId5" Type="http://schemas.openxmlformats.org/officeDocument/2006/relationships/tags" Target="../tags/tag484.xml"/><Relationship Id="rId15" Type="http://schemas.openxmlformats.org/officeDocument/2006/relationships/tags" Target="../tags/tag494.xml"/><Relationship Id="rId10" Type="http://schemas.openxmlformats.org/officeDocument/2006/relationships/tags" Target="../tags/tag489.xml"/><Relationship Id="rId19" Type="http://schemas.openxmlformats.org/officeDocument/2006/relationships/slideLayout" Target="../slideLayouts/slideLayout4.xml"/><Relationship Id="rId4" Type="http://schemas.openxmlformats.org/officeDocument/2006/relationships/tags" Target="../tags/tag483.xml"/><Relationship Id="rId9" Type="http://schemas.openxmlformats.org/officeDocument/2006/relationships/tags" Target="../tags/tag488.xml"/><Relationship Id="rId14" Type="http://schemas.openxmlformats.org/officeDocument/2006/relationships/tags" Target="../tags/tag493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tags" Target="../tags/tag505.xml"/><Relationship Id="rId3" Type="http://schemas.openxmlformats.org/officeDocument/2006/relationships/tags" Target="../tags/tag500.xml"/><Relationship Id="rId7" Type="http://schemas.openxmlformats.org/officeDocument/2006/relationships/tags" Target="../tags/tag504.xml"/><Relationship Id="rId12" Type="http://schemas.openxmlformats.org/officeDocument/2006/relationships/image" Target="../media/image6.tmp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6" Type="http://schemas.openxmlformats.org/officeDocument/2006/relationships/tags" Target="../tags/tag503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502.xml"/><Relationship Id="rId10" Type="http://schemas.openxmlformats.org/officeDocument/2006/relationships/tags" Target="../tags/tag507.xml"/><Relationship Id="rId4" Type="http://schemas.openxmlformats.org/officeDocument/2006/relationships/tags" Target="../tags/tag501.xml"/><Relationship Id="rId9" Type="http://schemas.openxmlformats.org/officeDocument/2006/relationships/tags" Target="../tags/tag50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tags" Target="../tags/tag515.xml"/><Relationship Id="rId3" Type="http://schemas.openxmlformats.org/officeDocument/2006/relationships/tags" Target="../tags/tag510.xml"/><Relationship Id="rId7" Type="http://schemas.openxmlformats.org/officeDocument/2006/relationships/tags" Target="../tags/tag514.xml"/><Relationship Id="rId2" Type="http://schemas.openxmlformats.org/officeDocument/2006/relationships/tags" Target="../tags/tag509.xml"/><Relationship Id="rId1" Type="http://schemas.openxmlformats.org/officeDocument/2006/relationships/tags" Target="../tags/tag508.xml"/><Relationship Id="rId6" Type="http://schemas.openxmlformats.org/officeDocument/2006/relationships/tags" Target="../tags/tag513.xml"/><Relationship Id="rId11" Type="http://schemas.openxmlformats.org/officeDocument/2006/relationships/image" Target="../media/image6.tmp"/><Relationship Id="rId5" Type="http://schemas.openxmlformats.org/officeDocument/2006/relationships/tags" Target="../tags/tag512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511.xml"/><Relationship Id="rId9" Type="http://schemas.openxmlformats.org/officeDocument/2006/relationships/tags" Target="../tags/tag51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tags" Target="../tags/tag524.xml"/><Relationship Id="rId13" Type="http://schemas.openxmlformats.org/officeDocument/2006/relationships/tags" Target="../tags/tag529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519.xml"/><Relationship Id="rId7" Type="http://schemas.openxmlformats.org/officeDocument/2006/relationships/tags" Target="../tags/tag523.xml"/><Relationship Id="rId12" Type="http://schemas.openxmlformats.org/officeDocument/2006/relationships/tags" Target="../tags/tag528.xml"/><Relationship Id="rId17" Type="http://schemas.openxmlformats.org/officeDocument/2006/relationships/tags" Target="../tags/tag533.xml"/><Relationship Id="rId2" Type="http://schemas.openxmlformats.org/officeDocument/2006/relationships/tags" Target="../tags/tag518.xml"/><Relationship Id="rId16" Type="http://schemas.openxmlformats.org/officeDocument/2006/relationships/tags" Target="../tags/tag532.xml"/><Relationship Id="rId1" Type="http://schemas.openxmlformats.org/officeDocument/2006/relationships/tags" Target="../tags/tag517.xml"/><Relationship Id="rId6" Type="http://schemas.openxmlformats.org/officeDocument/2006/relationships/tags" Target="../tags/tag522.xml"/><Relationship Id="rId11" Type="http://schemas.openxmlformats.org/officeDocument/2006/relationships/tags" Target="../tags/tag527.xml"/><Relationship Id="rId5" Type="http://schemas.openxmlformats.org/officeDocument/2006/relationships/tags" Target="../tags/tag521.xml"/><Relationship Id="rId15" Type="http://schemas.openxmlformats.org/officeDocument/2006/relationships/tags" Target="../tags/tag531.xml"/><Relationship Id="rId10" Type="http://schemas.openxmlformats.org/officeDocument/2006/relationships/tags" Target="../tags/tag526.xml"/><Relationship Id="rId19" Type="http://schemas.openxmlformats.org/officeDocument/2006/relationships/image" Target="../media/image6.tmp"/><Relationship Id="rId4" Type="http://schemas.openxmlformats.org/officeDocument/2006/relationships/tags" Target="../tags/tag520.xml"/><Relationship Id="rId9" Type="http://schemas.openxmlformats.org/officeDocument/2006/relationships/tags" Target="../tags/tag525.xml"/><Relationship Id="rId14" Type="http://schemas.openxmlformats.org/officeDocument/2006/relationships/tags" Target="../tags/tag53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tags" Target="../tags/tag541.xml"/><Relationship Id="rId13" Type="http://schemas.openxmlformats.org/officeDocument/2006/relationships/tags" Target="../tags/tag546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536.xml"/><Relationship Id="rId7" Type="http://schemas.openxmlformats.org/officeDocument/2006/relationships/tags" Target="../tags/tag540.xml"/><Relationship Id="rId12" Type="http://schemas.openxmlformats.org/officeDocument/2006/relationships/tags" Target="../tags/tag545.xml"/><Relationship Id="rId17" Type="http://schemas.openxmlformats.org/officeDocument/2006/relationships/tags" Target="../tags/tag550.xml"/><Relationship Id="rId2" Type="http://schemas.openxmlformats.org/officeDocument/2006/relationships/tags" Target="../tags/tag535.xml"/><Relationship Id="rId16" Type="http://schemas.openxmlformats.org/officeDocument/2006/relationships/tags" Target="../tags/tag549.xml"/><Relationship Id="rId1" Type="http://schemas.openxmlformats.org/officeDocument/2006/relationships/tags" Target="../tags/tag534.xml"/><Relationship Id="rId6" Type="http://schemas.openxmlformats.org/officeDocument/2006/relationships/tags" Target="../tags/tag539.xml"/><Relationship Id="rId11" Type="http://schemas.openxmlformats.org/officeDocument/2006/relationships/tags" Target="../tags/tag544.xml"/><Relationship Id="rId5" Type="http://schemas.openxmlformats.org/officeDocument/2006/relationships/tags" Target="../tags/tag538.xml"/><Relationship Id="rId15" Type="http://schemas.openxmlformats.org/officeDocument/2006/relationships/tags" Target="../tags/tag548.xml"/><Relationship Id="rId10" Type="http://schemas.openxmlformats.org/officeDocument/2006/relationships/tags" Target="../tags/tag543.xml"/><Relationship Id="rId19" Type="http://schemas.openxmlformats.org/officeDocument/2006/relationships/image" Target="../media/image6.tmp"/><Relationship Id="rId4" Type="http://schemas.openxmlformats.org/officeDocument/2006/relationships/tags" Target="../tags/tag537.xml"/><Relationship Id="rId9" Type="http://schemas.openxmlformats.org/officeDocument/2006/relationships/tags" Target="../tags/tag542.xml"/><Relationship Id="rId14" Type="http://schemas.openxmlformats.org/officeDocument/2006/relationships/tags" Target="../tags/tag547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tags" Target="../tags/tag558.xml"/><Relationship Id="rId3" Type="http://schemas.openxmlformats.org/officeDocument/2006/relationships/tags" Target="../tags/tag553.xml"/><Relationship Id="rId7" Type="http://schemas.openxmlformats.org/officeDocument/2006/relationships/tags" Target="../tags/tag557.xml"/><Relationship Id="rId12" Type="http://schemas.openxmlformats.org/officeDocument/2006/relationships/image" Target="../media/image6.tmp"/><Relationship Id="rId2" Type="http://schemas.openxmlformats.org/officeDocument/2006/relationships/tags" Target="../tags/tag552.xml"/><Relationship Id="rId1" Type="http://schemas.openxmlformats.org/officeDocument/2006/relationships/tags" Target="../tags/tag551.xml"/><Relationship Id="rId6" Type="http://schemas.openxmlformats.org/officeDocument/2006/relationships/tags" Target="../tags/tag556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555.xml"/><Relationship Id="rId10" Type="http://schemas.openxmlformats.org/officeDocument/2006/relationships/tags" Target="../tags/tag560.xml"/><Relationship Id="rId4" Type="http://schemas.openxmlformats.org/officeDocument/2006/relationships/tags" Target="../tags/tag554.xml"/><Relationship Id="rId9" Type="http://schemas.openxmlformats.org/officeDocument/2006/relationships/tags" Target="../tags/tag55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10" Type="http://schemas.openxmlformats.org/officeDocument/2006/relationships/tags" Target="../tags/tag57.xml"/><Relationship Id="rId19" Type="http://schemas.openxmlformats.org/officeDocument/2006/relationships/image" Target="../media/image6.tmp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10" Type="http://schemas.openxmlformats.org/officeDocument/2006/relationships/tags" Target="../tags/tag74.xml"/><Relationship Id="rId19" Type="http://schemas.openxmlformats.org/officeDocument/2006/relationships/image" Target="../media/image6.tmp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10" Type="http://schemas.openxmlformats.org/officeDocument/2006/relationships/tags" Target="../tags/tag91.xml"/><Relationship Id="rId19" Type="http://schemas.openxmlformats.org/officeDocument/2006/relationships/image" Target="../media/image6.tmp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13.tmp"/><Relationship Id="rId5" Type="http://schemas.openxmlformats.org/officeDocument/2006/relationships/tags" Target="../tags/tag103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02.xml"/><Relationship Id="rId9" Type="http://schemas.openxmlformats.org/officeDocument/2006/relationships/tags" Target="../tags/tag10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13.tmp"/><Relationship Id="rId5" Type="http://schemas.openxmlformats.org/officeDocument/2006/relationships/tags" Target="../tags/tag112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11.xml"/><Relationship Id="rId9" Type="http://schemas.openxmlformats.org/officeDocument/2006/relationships/tags" Target="../tags/tag1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tags" Target="../tags/tag129.xml"/><Relationship Id="rId18" Type="http://schemas.openxmlformats.org/officeDocument/2006/relationships/image" Target="../media/image6.tmp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6.tmp"/><Relationship Id="rId5" Type="http://schemas.openxmlformats.org/officeDocument/2006/relationships/tags" Target="../tags/tag137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36.xml"/><Relationship Id="rId9" Type="http://schemas.openxmlformats.org/officeDocument/2006/relationships/tags" Target="../tags/tag1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6.tmp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6.tmp"/><Relationship Id="rId5" Type="http://schemas.openxmlformats.org/officeDocument/2006/relationships/tags" Target="../tags/tag146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45.xml"/><Relationship Id="rId9" Type="http://schemas.openxmlformats.org/officeDocument/2006/relationships/tags" Target="../tags/tag15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13" Type="http://schemas.openxmlformats.org/officeDocument/2006/relationships/tags" Target="../tags/tag163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5" Type="http://schemas.openxmlformats.org/officeDocument/2006/relationships/tags" Target="../tags/tag155.xml"/><Relationship Id="rId15" Type="http://schemas.openxmlformats.org/officeDocument/2006/relationships/image" Target="../media/image6.tmp"/><Relationship Id="rId10" Type="http://schemas.openxmlformats.org/officeDocument/2006/relationships/tags" Target="../tags/tag160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../media/image6.tmp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168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image" Target="../media/image6.tmp"/><Relationship Id="rId5" Type="http://schemas.openxmlformats.org/officeDocument/2006/relationships/tags" Target="../tags/tag178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77.xml"/><Relationship Id="rId9" Type="http://schemas.openxmlformats.org/officeDocument/2006/relationships/tags" Target="../tags/tag18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tags" Target="../tags/tag195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5" Type="http://schemas.openxmlformats.org/officeDocument/2006/relationships/image" Target="../media/image6.tmp"/><Relationship Id="rId10" Type="http://schemas.openxmlformats.org/officeDocument/2006/relationships/tags" Target="../tags/tag192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image" Target="../media/image6.tmp"/><Relationship Id="rId5" Type="http://schemas.openxmlformats.org/officeDocument/2006/relationships/tags" Target="../tags/tag200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99.xml"/><Relationship Id="rId9" Type="http://schemas.openxmlformats.org/officeDocument/2006/relationships/tags" Target="../tags/tag20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image" Target="../media/image6.tmp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image" Target="../media/image6.tmp"/><Relationship Id="rId5" Type="http://schemas.openxmlformats.org/officeDocument/2006/relationships/tags" Target="../tags/tag209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208.xml"/><Relationship Id="rId9" Type="http://schemas.openxmlformats.org/officeDocument/2006/relationships/tags" Target="../tags/tag2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openxmlformats.org/officeDocument/2006/relationships/image" Target="../media/image6.tmp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18.xml"/><Relationship Id="rId10" Type="http://schemas.openxmlformats.org/officeDocument/2006/relationships/tags" Target="../tags/tag223.xml"/><Relationship Id="rId4" Type="http://schemas.openxmlformats.org/officeDocument/2006/relationships/tags" Target="../tags/tag217.xml"/><Relationship Id="rId9" Type="http://schemas.openxmlformats.org/officeDocument/2006/relationships/tags" Target="../tags/tag2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.tmp"/><Relationship Id="rId5" Type="http://schemas.openxmlformats.org/officeDocument/2006/relationships/tags" Target="../tags/tag34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33.xml"/><Relationship Id="rId9" Type="http://schemas.openxmlformats.org/officeDocument/2006/relationships/tags" Target="../tags/tag3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231.xml"/><Relationship Id="rId13" Type="http://schemas.openxmlformats.org/officeDocument/2006/relationships/tags" Target="../tags/tag236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26.xml"/><Relationship Id="rId7" Type="http://schemas.openxmlformats.org/officeDocument/2006/relationships/tags" Target="../tags/tag230.xml"/><Relationship Id="rId12" Type="http://schemas.openxmlformats.org/officeDocument/2006/relationships/tags" Target="../tags/tag235.xml"/><Relationship Id="rId17" Type="http://schemas.openxmlformats.org/officeDocument/2006/relationships/tags" Target="../tags/tag240.xml"/><Relationship Id="rId2" Type="http://schemas.openxmlformats.org/officeDocument/2006/relationships/tags" Target="../tags/tag225.xml"/><Relationship Id="rId16" Type="http://schemas.openxmlformats.org/officeDocument/2006/relationships/tags" Target="../tags/tag239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tags" Target="../tags/tag234.xml"/><Relationship Id="rId5" Type="http://schemas.openxmlformats.org/officeDocument/2006/relationships/tags" Target="../tags/tag228.xml"/><Relationship Id="rId15" Type="http://schemas.openxmlformats.org/officeDocument/2006/relationships/tags" Target="../tags/tag238.xml"/><Relationship Id="rId10" Type="http://schemas.openxmlformats.org/officeDocument/2006/relationships/tags" Target="../tags/tag233.xml"/><Relationship Id="rId19" Type="http://schemas.openxmlformats.org/officeDocument/2006/relationships/image" Target="../media/image6.tmp"/><Relationship Id="rId4" Type="http://schemas.openxmlformats.org/officeDocument/2006/relationships/tags" Target="../tags/tag227.xml"/><Relationship Id="rId9" Type="http://schemas.openxmlformats.org/officeDocument/2006/relationships/tags" Target="../tags/tag232.xml"/><Relationship Id="rId14" Type="http://schemas.openxmlformats.org/officeDocument/2006/relationships/tags" Target="../tags/tag2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13" Type="http://schemas.openxmlformats.org/officeDocument/2006/relationships/tags" Target="../tags/tag253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12" Type="http://schemas.openxmlformats.org/officeDocument/2006/relationships/tags" Target="../tags/tag252.xml"/><Relationship Id="rId17" Type="http://schemas.openxmlformats.org/officeDocument/2006/relationships/tags" Target="../tags/tag257.xml"/><Relationship Id="rId2" Type="http://schemas.openxmlformats.org/officeDocument/2006/relationships/tags" Target="../tags/tag242.xml"/><Relationship Id="rId16" Type="http://schemas.openxmlformats.org/officeDocument/2006/relationships/tags" Target="../tags/tag256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tags" Target="../tags/tag251.xml"/><Relationship Id="rId5" Type="http://schemas.openxmlformats.org/officeDocument/2006/relationships/tags" Target="../tags/tag245.xml"/><Relationship Id="rId15" Type="http://schemas.openxmlformats.org/officeDocument/2006/relationships/tags" Target="../tags/tag255.xml"/><Relationship Id="rId10" Type="http://schemas.openxmlformats.org/officeDocument/2006/relationships/tags" Target="../tags/tag250.xml"/><Relationship Id="rId19" Type="http://schemas.openxmlformats.org/officeDocument/2006/relationships/image" Target="../media/image6.tmp"/><Relationship Id="rId4" Type="http://schemas.openxmlformats.org/officeDocument/2006/relationships/tags" Target="../tags/tag244.xml"/><Relationship Id="rId9" Type="http://schemas.openxmlformats.org/officeDocument/2006/relationships/tags" Target="../tags/tag249.xml"/><Relationship Id="rId14" Type="http://schemas.openxmlformats.org/officeDocument/2006/relationships/tags" Target="../tags/tag25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265.xml"/><Relationship Id="rId13" Type="http://schemas.openxmlformats.org/officeDocument/2006/relationships/tags" Target="../tags/tag270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60.xml"/><Relationship Id="rId7" Type="http://schemas.openxmlformats.org/officeDocument/2006/relationships/tags" Target="../tags/tag264.xml"/><Relationship Id="rId12" Type="http://schemas.openxmlformats.org/officeDocument/2006/relationships/tags" Target="../tags/tag269.xml"/><Relationship Id="rId17" Type="http://schemas.openxmlformats.org/officeDocument/2006/relationships/tags" Target="../tags/tag274.xml"/><Relationship Id="rId2" Type="http://schemas.openxmlformats.org/officeDocument/2006/relationships/tags" Target="../tags/tag259.xml"/><Relationship Id="rId16" Type="http://schemas.openxmlformats.org/officeDocument/2006/relationships/tags" Target="../tags/tag273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11" Type="http://schemas.openxmlformats.org/officeDocument/2006/relationships/tags" Target="../tags/tag268.xml"/><Relationship Id="rId5" Type="http://schemas.openxmlformats.org/officeDocument/2006/relationships/tags" Target="../tags/tag262.xml"/><Relationship Id="rId15" Type="http://schemas.openxmlformats.org/officeDocument/2006/relationships/tags" Target="../tags/tag272.xml"/><Relationship Id="rId10" Type="http://schemas.openxmlformats.org/officeDocument/2006/relationships/tags" Target="../tags/tag267.xml"/><Relationship Id="rId19" Type="http://schemas.openxmlformats.org/officeDocument/2006/relationships/image" Target="../media/image6.tmp"/><Relationship Id="rId4" Type="http://schemas.openxmlformats.org/officeDocument/2006/relationships/tags" Target="../tags/tag261.xml"/><Relationship Id="rId9" Type="http://schemas.openxmlformats.org/officeDocument/2006/relationships/tags" Target="../tags/tag266.xml"/><Relationship Id="rId14" Type="http://schemas.openxmlformats.org/officeDocument/2006/relationships/tags" Target="../tags/tag27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282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11" Type="http://schemas.openxmlformats.org/officeDocument/2006/relationships/image" Target="../media/image6.tmp"/><Relationship Id="rId5" Type="http://schemas.openxmlformats.org/officeDocument/2006/relationships/tags" Target="../tags/tag279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278.xml"/><Relationship Id="rId9" Type="http://schemas.openxmlformats.org/officeDocument/2006/relationships/tags" Target="../tags/tag28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13" Type="http://schemas.openxmlformats.org/officeDocument/2006/relationships/tags" Target="../tags/tag296.xml"/><Relationship Id="rId18" Type="http://schemas.openxmlformats.org/officeDocument/2006/relationships/tags" Target="../tags/tag301.xml"/><Relationship Id="rId3" Type="http://schemas.openxmlformats.org/officeDocument/2006/relationships/tags" Target="../tags/tag286.xml"/><Relationship Id="rId21" Type="http://schemas.openxmlformats.org/officeDocument/2006/relationships/slideLayout" Target="../slideLayouts/slideLayout4.xml"/><Relationship Id="rId7" Type="http://schemas.openxmlformats.org/officeDocument/2006/relationships/tags" Target="../tags/tag290.xml"/><Relationship Id="rId12" Type="http://schemas.openxmlformats.org/officeDocument/2006/relationships/tags" Target="../tags/tag295.xml"/><Relationship Id="rId17" Type="http://schemas.openxmlformats.org/officeDocument/2006/relationships/tags" Target="../tags/tag300.xml"/><Relationship Id="rId2" Type="http://schemas.openxmlformats.org/officeDocument/2006/relationships/tags" Target="../tags/tag285.xml"/><Relationship Id="rId16" Type="http://schemas.openxmlformats.org/officeDocument/2006/relationships/tags" Target="../tags/tag299.xml"/><Relationship Id="rId20" Type="http://schemas.openxmlformats.org/officeDocument/2006/relationships/tags" Target="../tags/tag303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tags" Target="../tags/tag294.xml"/><Relationship Id="rId5" Type="http://schemas.openxmlformats.org/officeDocument/2006/relationships/tags" Target="../tags/tag288.xml"/><Relationship Id="rId15" Type="http://schemas.openxmlformats.org/officeDocument/2006/relationships/tags" Target="../tags/tag298.xml"/><Relationship Id="rId10" Type="http://schemas.openxmlformats.org/officeDocument/2006/relationships/tags" Target="../tags/tag293.xml"/><Relationship Id="rId19" Type="http://schemas.openxmlformats.org/officeDocument/2006/relationships/tags" Target="../tags/tag302.xml"/><Relationship Id="rId4" Type="http://schemas.openxmlformats.org/officeDocument/2006/relationships/tags" Target="../tags/tag287.xml"/><Relationship Id="rId9" Type="http://schemas.openxmlformats.org/officeDocument/2006/relationships/tags" Target="../tags/tag292.xml"/><Relationship Id="rId14" Type="http://schemas.openxmlformats.org/officeDocument/2006/relationships/tags" Target="../tags/tag297.xml"/><Relationship Id="rId22" Type="http://schemas.openxmlformats.org/officeDocument/2006/relationships/image" Target="../media/image6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6.tmp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13" Type="http://schemas.openxmlformats.org/officeDocument/2006/relationships/tags" Target="../tags/tag316.xml"/><Relationship Id="rId3" Type="http://schemas.openxmlformats.org/officeDocument/2006/relationships/tags" Target="../tags/tag306.xml"/><Relationship Id="rId7" Type="http://schemas.openxmlformats.org/officeDocument/2006/relationships/tags" Target="../tags/tag310.xml"/><Relationship Id="rId12" Type="http://schemas.openxmlformats.org/officeDocument/2006/relationships/tags" Target="../tags/tag315.xml"/><Relationship Id="rId17" Type="http://schemas.openxmlformats.org/officeDocument/2006/relationships/image" Target="../media/image6.tmp"/><Relationship Id="rId2" Type="http://schemas.openxmlformats.org/officeDocument/2006/relationships/tags" Target="../tags/tag305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tags" Target="../tags/tag314.xml"/><Relationship Id="rId5" Type="http://schemas.openxmlformats.org/officeDocument/2006/relationships/tags" Target="../tags/tag308.xml"/><Relationship Id="rId15" Type="http://schemas.openxmlformats.org/officeDocument/2006/relationships/tags" Target="../tags/tag318.xml"/><Relationship Id="rId10" Type="http://schemas.openxmlformats.org/officeDocument/2006/relationships/tags" Target="../tags/tag313.xml"/><Relationship Id="rId4" Type="http://schemas.openxmlformats.org/officeDocument/2006/relationships/tags" Target="../tags/tag307.xml"/><Relationship Id="rId9" Type="http://schemas.openxmlformats.org/officeDocument/2006/relationships/tags" Target="../tags/tag312.xml"/><Relationship Id="rId14" Type="http://schemas.openxmlformats.org/officeDocument/2006/relationships/tags" Target="../tags/tag31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tags" Target="../tags/tag326.xml"/><Relationship Id="rId13" Type="http://schemas.openxmlformats.org/officeDocument/2006/relationships/tags" Target="../tags/tag331.xml"/><Relationship Id="rId3" Type="http://schemas.openxmlformats.org/officeDocument/2006/relationships/tags" Target="../tags/tag321.xml"/><Relationship Id="rId7" Type="http://schemas.openxmlformats.org/officeDocument/2006/relationships/tags" Target="../tags/tag325.xml"/><Relationship Id="rId12" Type="http://schemas.openxmlformats.org/officeDocument/2006/relationships/tags" Target="../tags/tag330.xml"/><Relationship Id="rId17" Type="http://schemas.openxmlformats.org/officeDocument/2006/relationships/image" Target="../media/image6.tmp"/><Relationship Id="rId2" Type="http://schemas.openxmlformats.org/officeDocument/2006/relationships/tags" Target="../tags/tag320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319.xml"/><Relationship Id="rId6" Type="http://schemas.openxmlformats.org/officeDocument/2006/relationships/tags" Target="../tags/tag324.xml"/><Relationship Id="rId11" Type="http://schemas.openxmlformats.org/officeDocument/2006/relationships/tags" Target="../tags/tag329.xml"/><Relationship Id="rId5" Type="http://schemas.openxmlformats.org/officeDocument/2006/relationships/tags" Target="../tags/tag323.xml"/><Relationship Id="rId15" Type="http://schemas.openxmlformats.org/officeDocument/2006/relationships/tags" Target="../tags/tag333.xml"/><Relationship Id="rId10" Type="http://schemas.openxmlformats.org/officeDocument/2006/relationships/tags" Target="../tags/tag328.xml"/><Relationship Id="rId4" Type="http://schemas.openxmlformats.org/officeDocument/2006/relationships/tags" Target="../tags/tag322.xml"/><Relationship Id="rId9" Type="http://schemas.openxmlformats.org/officeDocument/2006/relationships/tags" Target="../tags/tag327.xml"/><Relationship Id="rId14" Type="http://schemas.openxmlformats.org/officeDocument/2006/relationships/tags" Target="../tags/tag33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tags" Target="../tags/tag341.xml"/><Relationship Id="rId13" Type="http://schemas.openxmlformats.org/officeDocument/2006/relationships/tags" Target="../tags/tag346.xml"/><Relationship Id="rId3" Type="http://schemas.openxmlformats.org/officeDocument/2006/relationships/tags" Target="../tags/tag336.xml"/><Relationship Id="rId7" Type="http://schemas.openxmlformats.org/officeDocument/2006/relationships/tags" Target="../tags/tag340.xml"/><Relationship Id="rId12" Type="http://schemas.openxmlformats.org/officeDocument/2006/relationships/tags" Target="../tags/tag345.xml"/><Relationship Id="rId17" Type="http://schemas.openxmlformats.org/officeDocument/2006/relationships/image" Target="../media/image6.tmp"/><Relationship Id="rId2" Type="http://schemas.openxmlformats.org/officeDocument/2006/relationships/tags" Target="../tags/tag335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334.xml"/><Relationship Id="rId6" Type="http://schemas.openxmlformats.org/officeDocument/2006/relationships/tags" Target="../tags/tag339.xml"/><Relationship Id="rId11" Type="http://schemas.openxmlformats.org/officeDocument/2006/relationships/tags" Target="../tags/tag344.xml"/><Relationship Id="rId5" Type="http://schemas.openxmlformats.org/officeDocument/2006/relationships/tags" Target="../tags/tag338.xml"/><Relationship Id="rId15" Type="http://schemas.openxmlformats.org/officeDocument/2006/relationships/tags" Target="../tags/tag348.xml"/><Relationship Id="rId10" Type="http://schemas.openxmlformats.org/officeDocument/2006/relationships/tags" Target="../tags/tag343.xml"/><Relationship Id="rId4" Type="http://schemas.openxmlformats.org/officeDocument/2006/relationships/tags" Target="../tags/tag337.xml"/><Relationship Id="rId9" Type="http://schemas.openxmlformats.org/officeDocument/2006/relationships/tags" Target="../tags/tag342.xml"/><Relationship Id="rId14" Type="http://schemas.openxmlformats.org/officeDocument/2006/relationships/tags" Target="../tags/tag34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tags" Target="../tags/tag356.xml"/><Relationship Id="rId13" Type="http://schemas.openxmlformats.org/officeDocument/2006/relationships/tags" Target="../tags/tag361.xml"/><Relationship Id="rId3" Type="http://schemas.openxmlformats.org/officeDocument/2006/relationships/tags" Target="../tags/tag351.xml"/><Relationship Id="rId7" Type="http://schemas.openxmlformats.org/officeDocument/2006/relationships/tags" Target="../tags/tag355.xml"/><Relationship Id="rId12" Type="http://schemas.openxmlformats.org/officeDocument/2006/relationships/tags" Target="../tags/tag360.xml"/><Relationship Id="rId17" Type="http://schemas.openxmlformats.org/officeDocument/2006/relationships/image" Target="../media/image6.tmp"/><Relationship Id="rId2" Type="http://schemas.openxmlformats.org/officeDocument/2006/relationships/tags" Target="../tags/tag350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11" Type="http://schemas.openxmlformats.org/officeDocument/2006/relationships/tags" Target="../tags/tag359.xml"/><Relationship Id="rId5" Type="http://schemas.openxmlformats.org/officeDocument/2006/relationships/tags" Target="../tags/tag353.xml"/><Relationship Id="rId15" Type="http://schemas.openxmlformats.org/officeDocument/2006/relationships/tags" Target="../tags/tag363.xml"/><Relationship Id="rId10" Type="http://schemas.openxmlformats.org/officeDocument/2006/relationships/tags" Target="../tags/tag358.xml"/><Relationship Id="rId4" Type="http://schemas.openxmlformats.org/officeDocument/2006/relationships/tags" Target="../tags/tag352.xml"/><Relationship Id="rId9" Type="http://schemas.openxmlformats.org/officeDocument/2006/relationships/tags" Target="../tags/tag357.xml"/><Relationship Id="rId14" Type="http://schemas.openxmlformats.org/officeDocument/2006/relationships/tags" Target="../tags/tag36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tags" Target="../tags/tag371.xml"/><Relationship Id="rId13" Type="http://schemas.openxmlformats.org/officeDocument/2006/relationships/tags" Target="../tags/tag376.xml"/><Relationship Id="rId3" Type="http://schemas.openxmlformats.org/officeDocument/2006/relationships/tags" Target="../tags/tag366.xml"/><Relationship Id="rId7" Type="http://schemas.openxmlformats.org/officeDocument/2006/relationships/tags" Target="../tags/tag370.xml"/><Relationship Id="rId12" Type="http://schemas.openxmlformats.org/officeDocument/2006/relationships/tags" Target="../tags/tag375.xml"/><Relationship Id="rId17" Type="http://schemas.openxmlformats.org/officeDocument/2006/relationships/image" Target="../media/image6.tmp"/><Relationship Id="rId2" Type="http://schemas.openxmlformats.org/officeDocument/2006/relationships/tags" Target="../tags/tag365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11" Type="http://schemas.openxmlformats.org/officeDocument/2006/relationships/tags" Target="../tags/tag374.xml"/><Relationship Id="rId5" Type="http://schemas.openxmlformats.org/officeDocument/2006/relationships/tags" Target="../tags/tag368.xml"/><Relationship Id="rId15" Type="http://schemas.openxmlformats.org/officeDocument/2006/relationships/tags" Target="../tags/tag378.xml"/><Relationship Id="rId10" Type="http://schemas.openxmlformats.org/officeDocument/2006/relationships/tags" Target="../tags/tag373.xml"/><Relationship Id="rId4" Type="http://schemas.openxmlformats.org/officeDocument/2006/relationships/tags" Target="../tags/tag367.xml"/><Relationship Id="rId9" Type="http://schemas.openxmlformats.org/officeDocument/2006/relationships/tags" Target="../tags/tag372.xml"/><Relationship Id="rId14" Type="http://schemas.openxmlformats.org/officeDocument/2006/relationships/tags" Target="../tags/tag37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13" Type="http://schemas.openxmlformats.org/officeDocument/2006/relationships/tags" Target="../tags/tag391.xml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12" Type="http://schemas.openxmlformats.org/officeDocument/2006/relationships/tags" Target="../tags/tag390.xml"/><Relationship Id="rId17" Type="http://schemas.openxmlformats.org/officeDocument/2006/relationships/image" Target="../media/image6.tmp"/><Relationship Id="rId2" Type="http://schemas.openxmlformats.org/officeDocument/2006/relationships/tags" Target="../tags/tag380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tags" Target="../tags/tag389.xml"/><Relationship Id="rId5" Type="http://schemas.openxmlformats.org/officeDocument/2006/relationships/tags" Target="../tags/tag383.xml"/><Relationship Id="rId15" Type="http://schemas.openxmlformats.org/officeDocument/2006/relationships/tags" Target="../tags/tag393.xml"/><Relationship Id="rId10" Type="http://schemas.openxmlformats.org/officeDocument/2006/relationships/tags" Target="../tags/tag388.xml"/><Relationship Id="rId4" Type="http://schemas.openxmlformats.org/officeDocument/2006/relationships/tags" Target="../tags/tag382.xml"/><Relationship Id="rId9" Type="http://schemas.openxmlformats.org/officeDocument/2006/relationships/tags" Target="../tags/tag387.xml"/><Relationship Id="rId14" Type="http://schemas.openxmlformats.org/officeDocument/2006/relationships/tags" Target="../tags/tag39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2802"/>
            <a:ext cx="12192000" cy="140530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i="0" dirty="0">
                <a:solidFill>
                  <a:schemeClr val="tx1"/>
                </a:solidFill>
                <a:ea typeface="宋体" panose="02010600030101010101" pitchFamily="2" charset="-122"/>
              </a:rPr>
              <a:t>汇编语言与逆向技术</a:t>
            </a:r>
            <a:br>
              <a:rPr lang="en-US" i="0" dirty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zh-CN" altLang="en-US" sz="3600" b="1" dirty="0">
                <a:solidFill>
                  <a:srgbClr val="7030A0"/>
                </a:solidFill>
              </a:rPr>
              <a:t>第</a:t>
            </a:r>
            <a:r>
              <a:rPr lang="en-US" altLang="zh-CN" sz="3600" b="1" dirty="0">
                <a:solidFill>
                  <a:srgbClr val="7030A0"/>
                </a:solidFill>
              </a:rPr>
              <a:t>9</a:t>
            </a:r>
            <a:r>
              <a:rPr lang="zh-CN" altLang="en-US" sz="3600" b="1" dirty="0">
                <a:solidFill>
                  <a:srgbClr val="7030A0"/>
                </a:solidFill>
              </a:rPr>
              <a:t>章 </a:t>
            </a:r>
            <a:r>
              <a:rPr lang="en-US" altLang="zh-CN" sz="3600" b="1" dirty="0">
                <a:solidFill>
                  <a:srgbClr val="7030A0"/>
                </a:solidFill>
              </a:rPr>
              <a:t>PE</a:t>
            </a:r>
            <a:r>
              <a:rPr lang="zh-CN" altLang="en-US" sz="3600" b="1" dirty="0">
                <a:solidFill>
                  <a:srgbClr val="7030A0"/>
                </a:solidFill>
              </a:rPr>
              <a:t>文件结构</a:t>
            </a:r>
            <a:endParaRPr lang="en-US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626471"/>
            <a:ext cx="121920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王志、李旭昇、过辰锴、邓琮弋</a:t>
            </a:r>
            <a:r>
              <a:rPr lang="en-US" altLang="zh-CN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/>
            <a:r>
              <a:rPr lang="en-US" altLang="zh-CN" sz="24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5179843"/>
            <a:ext cx="12192000" cy="167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2025-2026</a:t>
            </a: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42DCD-5035-4B4C-AA2D-847EF87C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系统可执行文件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05D30-DB36-4BA7-88F7-A741D9CC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Windows</a:t>
            </a:r>
            <a:r>
              <a:rPr lang="zh-CN" altLang="en-US" dirty="0"/>
              <a:t>操作系统下，可执行程序可以是</a:t>
            </a:r>
            <a:r>
              <a:rPr lang="en-US" altLang="zh-CN" dirty="0">
                <a:solidFill>
                  <a:srgbClr val="FF0000"/>
                </a:solidFill>
              </a:rPr>
              <a:t>.com</a:t>
            </a:r>
            <a:r>
              <a:rPr lang="zh-CN" altLang="en-US" dirty="0"/>
              <a:t>文件、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.exe</a:t>
            </a:r>
            <a:r>
              <a:rPr lang="zh-CN" altLang="en-US" dirty="0"/>
              <a:t>文件、 </a:t>
            </a:r>
            <a:r>
              <a:rPr lang="en-US" altLang="zh-CN" dirty="0">
                <a:solidFill>
                  <a:srgbClr val="FF0000"/>
                </a:solidFill>
              </a:rPr>
              <a:t>.sys</a:t>
            </a:r>
            <a:r>
              <a:rPr lang="zh-CN" altLang="en-US" dirty="0"/>
              <a:t>文件、 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dll</a:t>
            </a:r>
            <a:r>
              <a:rPr lang="zh-CN" altLang="en-US" dirty="0"/>
              <a:t>文件、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 err="1">
                <a:solidFill>
                  <a:srgbClr val="FF0000"/>
                </a:solidFill>
              </a:rPr>
              <a:t>scr</a:t>
            </a:r>
            <a:r>
              <a:rPr lang="zh-CN" altLang="en-US" dirty="0"/>
              <a:t>文件等类型文件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8227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84A6C-C1D7-4FA1-AA77-16C05EB8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常见的节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31E57-8EA7-42B5-89C2-F1C43AA1E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idata</a:t>
            </a:r>
            <a:r>
              <a:rPr lang="zh-CN" altLang="en-US" dirty="0"/>
              <a:t>，导入表</a:t>
            </a:r>
            <a:endParaRPr lang="en-US" altLang="zh-CN" dirty="0"/>
          </a:p>
          <a:p>
            <a:r>
              <a:rPr lang="en-US" altLang="zh-CN" dirty="0"/>
              <a:t>.</a:t>
            </a:r>
            <a:r>
              <a:rPr lang="en-US" altLang="zh-CN" dirty="0" err="1"/>
              <a:t>edata</a:t>
            </a:r>
            <a:r>
              <a:rPr lang="zh-CN" altLang="en-US" dirty="0"/>
              <a:t>，导出表</a:t>
            </a:r>
            <a:endParaRPr lang="en-US" altLang="zh-CN" dirty="0"/>
          </a:p>
          <a:p>
            <a:r>
              <a:rPr lang="en-US" altLang="zh-CN" dirty="0"/>
              <a:t>.</a:t>
            </a:r>
            <a:r>
              <a:rPr lang="en-US" altLang="zh-CN" dirty="0" err="1"/>
              <a:t>rsrc</a:t>
            </a:r>
            <a:r>
              <a:rPr lang="zh-CN" altLang="en-US" dirty="0"/>
              <a:t>，资源数据，</a:t>
            </a:r>
            <a:r>
              <a:rPr lang="zh-CN" altLang="en-US" dirty="0">
                <a:solidFill>
                  <a:srgbClr val="FF0000"/>
                </a:solidFill>
              </a:rPr>
              <a:t>菜单、图标、位图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dirty="0"/>
              <a:t>.</a:t>
            </a:r>
            <a:r>
              <a:rPr lang="en-US" altLang="zh-CN" dirty="0" err="1"/>
              <a:t>bss</a:t>
            </a:r>
            <a:r>
              <a:rPr lang="zh-CN" altLang="en-US" dirty="0"/>
              <a:t>，未初始化数据，被</a:t>
            </a:r>
            <a:r>
              <a:rPr lang="en-US" altLang="zh-CN" dirty="0"/>
              <a:t>.data</a:t>
            </a:r>
            <a:r>
              <a:rPr lang="zh-CN" altLang="en-US" dirty="0"/>
              <a:t>取代，增加</a:t>
            </a:r>
            <a:r>
              <a:rPr lang="en-US" altLang="zh-CN" dirty="0" err="1"/>
              <a:t>VirtualSize</a:t>
            </a:r>
            <a:r>
              <a:rPr lang="zh-CN" altLang="en-US" dirty="0"/>
              <a:t>到足够放下未初始化数据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93541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DE476-9F40-4742-B4FF-79604238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节的对齐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E62DD-B3EA-498A-A46F-B3681645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299" y="1640348"/>
            <a:ext cx="8285565" cy="477970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硬盘上的对齐</a:t>
            </a:r>
            <a:endParaRPr lang="en-US" altLang="zh-CN" sz="3200" dirty="0"/>
          </a:p>
          <a:p>
            <a:pPr lvl="1"/>
            <a:r>
              <a:rPr lang="en-US" altLang="zh-CN" sz="2800" dirty="0" err="1"/>
              <a:t>FileAlignment</a:t>
            </a:r>
            <a:endParaRPr lang="en-US" altLang="zh-CN" sz="2800" dirty="0"/>
          </a:p>
          <a:p>
            <a:pPr lvl="1"/>
            <a:r>
              <a:rPr lang="en-US" altLang="zh-CN" sz="2800" dirty="0">
                <a:solidFill>
                  <a:srgbClr val="FF0000"/>
                </a:solidFill>
              </a:rPr>
              <a:t>200</a:t>
            </a:r>
            <a:r>
              <a:rPr lang="en-US" altLang="zh-CN" sz="2800" dirty="0"/>
              <a:t>h</a:t>
            </a:r>
            <a:r>
              <a:rPr lang="zh-CN" altLang="en-US" sz="2800" dirty="0"/>
              <a:t>，扇区对齐，节间隙</a:t>
            </a:r>
            <a:endParaRPr lang="en-US" altLang="zh-CN" sz="2800" dirty="0"/>
          </a:p>
          <a:p>
            <a:r>
              <a:rPr lang="zh-CN" altLang="en-US" sz="3200" dirty="0"/>
              <a:t>内存上的对齐</a:t>
            </a:r>
            <a:endParaRPr lang="en-US" altLang="zh-CN" sz="3200" dirty="0"/>
          </a:p>
          <a:p>
            <a:pPr lvl="1"/>
            <a:r>
              <a:rPr lang="en-US" altLang="zh-CN" sz="2800" dirty="0" err="1"/>
              <a:t>SectionAlignment</a:t>
            </a:r>
            <a:endParaRPr lang="en-US" altLang="zh-CN" sz="2800" dirty="0"/>
          </a:p>
          <a:p>
            <a:pPr lvl="1"/>
            <a:r>
              <a:rPr lang="en-US" altLang="zh-CN" sz="2800" dirty="0">
                <a:solidFill>
                  <a:srgbClr val="FF0000"/>
                </a:solidFill>
              </a:rPr>
              <a:t>1000</a:t>
            </a:r>
            <a:r>
              <a:rPr lang="en-US" altLang="zh-CN" sz="2800" dirty="0"/>
              <a:t>h</a:t>
            </a:r>
            <a:r>
              <a:rPr lang="zh-CN" altLang="en-US" sz="2800" dirty="0"/>
              <a:t>，内存页对齐（</a:t>
            </a:r>
            <a:r>
              <a:rPr lang="en-US" altLang="zh-CN" sz="2800" dirty="0"/>
              <a:t>64</a:t>
            </a:r>
            <a:r>
              <a:rPr lang="zh-CN" altLang="en-US" sz="2800" dirty="0"/>
              <a:t>位系统，</a:t>
            </a:r>
            <a:r>
              <a:rPr lang="en-US" altLang="zh-CN" sz="2800" dirty="0"/>
              <a:t>8KB</a:t>
            </a:r>
            <a:r>
              <a:rPr lang="zh-CN" altLang="en-US" sz="2800" dirty="0"/>
              <a:t>内存页）</a:t>
            </a:r>
          </a:p>
        </p:txBody>
      </p:sp>
    </p:spTree>
    <p:extLst>
      <p:ext uri="{BB962C8B-B14F-4D97-AF65-F5344CB8AC3E}">
        <p14:creationId xmlns:p14="http://schemas.microsoft.com/office/powerpoint/2010/main" val="2589922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070A5-346D-4BB3-85C3-85B90B60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文件偏移与虚拟内存地址转换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96AB4-A6C2-4013-93F4-6CCD396B5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</a:t>
            </a:r>
            <a:r>
              <a:rPr lang="zh-CN" altLang="en-US" dirty="0"/>
              <a:t>（映像）</a:t>
            </a:r>
            <a:endParaRPr lang="en-US" altLang="zh-CN" dirty="0"/>
          </a:p>
          <a:p>
            <a:r>
              <a:rPr lang="en-US" altLang="zh-CN" dirty="0"/>
              <a:t>PE</a:t>
            </a:r>
            <a:r>
              <a:rPr lang="zh-CN" altLang="en-US" dirty="0"/>
              <a:t>文件加载到内存时，不会原封不动地加载</a:t>
            </a:r>
            <a:endParaRPr lang="en-US" altLang="zh-CN" dirty="0"/>
          </a:p>
          <a:p>
            <a:pPr lvl="1"/>
            <a:r>
              <a:rPr lang="zh-CN" altLang="en-US" dirty="0"/>
              <a:t>根据节表的定义加载</a:t>
            </a:r>
            <a:endParaRPr lang="en-US" altLang="zh-CN" dirty="0"/>
          </a:p>
          <a:p>
            <a:r>
              <a:rPr lang="en-US" altLang="zh-CN" dirty="0"/>
              <a:t>PE</a:t>
            </a:r>
            <a:r>
              <a:rPr lang="zh-CN" altLang="en-US" dirty="0"/>
              <a:t>文件与内存中的</a:t>
            </a:r>
            <a:r>
              <a:rPr lang="en-US" altLang="zh-CN" dirty="0"/>
              <a:t>Image</a:t>
            </a:r>
            <a:r>
              <a:rPr lang="zh-CN" altLang="en-US" dirty="0"/>
              <a:t>具有</a:t>
            </a:r>
            <a:r>
              <a:rPr lang="zh-CN" altLang="en-US" dirty="0">
                <a:solidFill>
                  <a:srgbClr val="FF0000"/>
                </a:solidFill>
              </a:rPr>
              <a:t>不同的形态</a:t>
            </a:r>
          </a:p>
        </p:txBody>
      </p:sp>
    </p:spTree>
    <p:extLst>
      <p:ext uri="{BB962C8B-B14F-4D97-AF65-F5344CB8AC3E}">
        <p14:creationId xmlns:p14="http://schemas.microsoft.com/office/powerpoint/2010/main" val="24928176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23B0F-21B6-4C05-B0C2-D6FD2310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文件偏移与虚拟内存地址转换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8FF05B-594F-4BF4-9654-B5774A15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262" y="2124808"/>
            <a:ext cx="6299200" cy="41402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340425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981EA-71B8-4807-A1E2-D22CF595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文件偏移与虚拟内存地址转换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A35D0-4350-497C-B658-C7150AA5B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文件被映射到内存中时，</a:t>
            </a:r>
            <a:r>
              <a:rPr lang="zh-CN" altLang="en-US" dirty="0">
                <a:solidFill>
                  <a:srgbClr val="0070C0"/>
                </a:solidFill>
              </a:rPr>
              <a:t>MS-DOS头部、</a:t>
            </a:r>
            <a:r>
              <a:rPr lang="en-US" altLang="zh-CN" dirty="0">
                <a:solidFill>
                  <a:srgbClr val="0070C0"/>
                </a:solidFill>
              </a:rPr>
              <a:t>PE</a:t>
            </a:r>
            <a:r>
              <a:rPr lang="zh-CN" altLang="en-US" dirty="0">
                <a:solidFill>
                  <a:srgbClr val="0070C0"/>
                </a:solidFill>
              </a:rPr>
              <a:t>文件头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节表</a:t>
            </a:r>
            <a:r>
              <a:rPr lang="zh-CN" altLang="en-US" dirty="0"/>
              <a:t>的偏移位置与大小均</a:t>
            </a:r>
            <a:r>
              <a:rPr lang="zh-CN" altLang="en-US" dirty="0">
                <a:solidFill>
                  <a:srgbClr val="FF0000"/>
                </a:solidFill>
              </a:rPr>
              <a:t>没有变化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各</a:t>
            </a:r>
            <a:r>
              <a:rPr lang="zh-CN" altLang="en-US" dirty="0">
                <a:solidFill>
                  <a:srgbClr val="0070C0"/>
                </a:solidFill>
              </a:rPr>
              <a:t>节</a:t>
            </a:r>
            <a:r>
              <a:rPr lang="zh-CN" altLang="en-US" dirty="0"/>
              <a:t>被映射到内存中后，其偏移位置就发生了</a:t>
            </a:r>
            <a:r>
              <a:rPr lang="zh-CN" altLang="en-US" dirty="0">
                <a:solidFill>
                  <a:srgbClr val="FF0000"/>
                </a:solidFill>
              </a:rPr>
              <a:t>变化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3627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5EF88-60D1-44AB-88BB-71A79428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文件偏移与虚拟内存地址转换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7B637-6A53-48AD-A2D2-1B2CBB567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415" y="1989139"/>
            <a:ext cx="8917757" cy="4092575"/>
          </a:xfrm>
        </p:spPr>
        <p:txBody>
          <a:bodyPr/>
          <a:lstStyle/>
          <a:p>
            <a:r>
              <a:rPr lang="en-US" altLang="zh-CN" dirty="0"/>
              <a:t>RVA to RAW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RAW</a:t>
            </a:r>
            <a:r>
              <a:rPr lang="en-US" altLang="zh-CN" dirty="0"/>
              <a:t> – </a:t>
            </a:r>
            <a:r>
              <a:rPr lang="en-US" altLang="zh-CN" dirty="0" err="1"/>
              <a:t>PointerToRawData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FF0000"/>
                </a:solidFill>
              </a:rPr>
              <a:t>RVA</a:t>
            </a:r>
            <a:r>
              <a:rPr lang="en-US" altLang="zh-CN" dirty="0"/>
              <a:t> – </a:t>
            </a:r>
            <a:r>
              <a:rPr lang="en-US" altLang="zh-CN" dirty="0" err="1"/>
              <a:t>VirtualAddress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RAW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FF0000"/>
                </a:solidFill>
              </a:rPr>
              <a:t>RVA</a:t>
            </a:r>
            <a:r>
              <a:rPr lang="en-US" altLang="zh-CN" dirty="0"/>
              <a:t> – </a:t>
            </a:r>
            <a:r>
              <a:rPr lang="en-US" altLang="zh-CN" dirty="0" err="1"/>
              <a:t>VirtualAddress</a:t>
            </a:r>
            <a:r>
              <a:rPr lang="en-US" altLang="zh-CN" dirty="0"/>
              <a:t> + </a:t>
            </a:r>
            <a:r>
              <a:rPr lang="en-US" altLang="zh-CN" dirty="0" err="1"/>
              <a:t>PointerToRawData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310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67E7E1-8757-47E4-9BB8-891D92FB0AC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1"/>
            <a:ext cx="9753600" cy="126088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文件在内存中的映射未知如图所示，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相对内存地址</a:t>
            </a:r>
            <a:r>
              <a:rPr lang="en-US" altLang="zh-CN" sz="2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RVA=2123h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的数据在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文件中的</a:t>
            </a:r>
            <a:r>
              <a:rPr lang="en-US" altLang="zh-CN" sz="2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Offset</a:t>
            </a:r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是？</a:t>
            </a:r>
            <a:r>
              <a:rPr lang="en-US" altLang="zh-CN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endParaRPr lang="zh-CN" altLang="en-US" sz="2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4F54246-3F78-4E5E-B095-A6138068FE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161C6F-7AB5-48C0-8C88-1D922D7726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DA02222-8C3A-4470-8A6F-E072EE1FD0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5415" y="2061779"/>
            <a:ext cx="4861169" cy="319504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463700B-3820-4636-96CE-E37B0BDD1BA3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E6C77CCC-D665-4F10-8625-846ACFC07D4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801972E0-F602-45FA-8AFD-D38FB316538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154376E1-3EAF-4101-A9A1-8A902908A79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2095A5BA-15EC-4932-AAAF-86AE4F2DAF8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5F01572-3D5E-473C-97E0-5ACDC5073527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06667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045D8-AB11-4CA1-B8B4-0F31F05D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494"/>
            <a:ext cx="10515600" cy="762000"/>
          </a:xfrm>
        </p:spPr>
        <p:txBody>
          <a:bodyPr>
            <a:normAutofit/>
          </a:bodyPr>
          <a:lstStyle/>
          <a:p>
            <a:r>
              <a:rPr lang="en-US" altLang="zh-CN" dirty="0"/>
              <a:t>RVA to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6F792-2451-4D22-B749-AA919D2EC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567" y="2093132"/>
            <a:ext cx="9096866" cy="409257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RVA=2123h</a:t>
            </a:r>
            <a:r>
              <a:rPr lang="zh-CN" altLang="en-US" dirty="0"/>
              <a:t>在</a:t>
            </a:r>
            <a:r>
              <a:rPr lang="en-US" altLang="zh-CN" dirty="0"/>
              <a:t>.</a:t>
            </a:r>
            <a:r>
              <a:rPr lang="en-US" altLang="zh-CN" dirty="0" err="1"/>
              <a:t>rdata</a:t>
            </a:r>
            <a:r>
              <a:rPr lang="zh-CN" altLang="en-US" dirty="0"/>
              <a:t>节</a:t>
            </a:r>
            <a:endParaRPr lang="en-US" altLang="zh-CN" dirty="0"/>
          </a:p>
          <a:p>
            <a:pPr lvl="1"/>
            <a:r>
              <a:rPr lang="en-US" altLang="zh-CN" dirty="0"/>
              <a:t>.</a:t>
            </a:r>
            <a:r>
              <a:rPr lang="en-US" altLang="zh-CN" dirty="0" err="1"/>
              <a:t>rdata</a:t>
            </a:r>
            <a:r>
              <a:rPr lang="zh-CN" altLang="en-US" dirty="0"/>
              <a:t>节的相对内存地址范围是</a:t>
            </a:r>
            <a:r>
              <a:rPr lang="en-US" altLang="zh-CN" dirty="0"/>
              <a:t>2000h</a:t>
            </a:r>
            <a:r>
              <a:rPr lang="zh-CN" altLang="en-US" dirty="0"/>
              <a:t>到</a:t>
            </a:r>
            <a:r>
              <a:rPr lang="en-US" altLang="zh-CN" dirty="0"/>
              <a:t>3000h</a:t>
            </a:r>
          </a:p>
          <a:p>
            <a:r>
              <a:rPr lang="en-US" altLang="zh-CN" dirty="0" err="1"/>
              <a:t>VirtualAddress</a:t>
            </a:r>
            <a:r>
              <a:rPr lang="en-US" altLang="zh-CN" dirty="0"/>
              <a:t> = 2000h</a:t>
            </a:r>
          </a:p>
          <a:p>
            <a:r>
              <a:rPr lang="en-US" altLang="zh-CN" dirty="0" err="1"/>
              <a:t>PointerToRawData</a:t>
            </a:r>
            <a:r>
              <a:rPr lang="en-US" altLang="zh-CN" dirty="0"/>
              <a:t>=600h</a:t>
            </a:r>
          </a:p>
          <a:p>
            <a:r>
              <a:rPr lang="en-US" altLang="zh-CN" dirty="0"/>
              <a:t>RAW=2123h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RVA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/>
              <a:t>- 2000h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 err="1">
                <a:solidFill>
                  <a:srgbClr val="FF0000"/>
                </a:solidFill>
              </a:rPr>
              <a:t>VirtualAddress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/>
              <a:t>+600h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 err="1">
                <a:solidFill>
                  <a:srgbClr val="FF0000"/>
                </a:solidFill>
              </a:rPr>
              <a:t>PointerToRawData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/>
              <a:t>=</a:t>
            </a:r>
            <a:r>
              <a:rPr lang="en-US" altLang="zh-CN" b="1" dirty="0">
                <a:solidFill>
                  <a:srgbClr val="0070C0"/>
                </a:solidFill>
              </a:rPr>
              <a:t>723</a:t>
            </a:r>
            <a:r>
              <a:rPr lang="en-US" altLang="zh-CN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8367762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ADECF-277F-4ABF-82E0-CD6B9801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RVA to RAW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24670-6CF4-4523-817D-C385AEC63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RVA</a:t>
            </a:r>
            <a:r>
              <a:rPr lang="zh-CN" altLang="en-US" dirty="0"/>
              <a:t>与</a:t>
            </a:r>
            <a:r>
              <a:rPr lang="en-US" altLang="zh-CN" dirty="0"/>
              <a:t>RAW</a:t>
            </a:r>
            <a:r>
              <a:rPr lang="zh-CN" altLang="en-US" dirty="0"/>
              <a:t>（文件偏移）间的相互变换时</a:t>
            </a:r>
            <a:r>
              <a:rPr lang="en-US" altLang="zh-CN" dirty="0"/>
              <a:t>PE</a:t>
            </a:r>
            <a:r>
              <a:rPr lang="zh-CN" altLang="en-US" dirty="0"/>
              <a:t>头的最基本内容，需要熟悉并掌握。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37091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zh-CN" altLang="en-US" dirty="0"/>
              <a:t>导入表 </a:t>
            </a:r>
            <a:r>
              <a:rPr lang="en-US" altLang="zh-CN" dirty="0"/>
              <a:t>IAT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3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7E0B8-58B5-4A37-B9CF-4696010B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.com</a:t>
            </a:r>
            <a:r>
              <a:rPr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9250EE-6928-411E-BDBB-04A0FE240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.com</a:t>
            </a:r>
            <a:r>
              <a:rPr lang="zh-CN" altLang="en-US" dirty="0"/>
              <a:t>文件在</a:t>
            </a:r>
            <a:r>
              <a:rPr lang="en-US" altLang="zh-CN" dirty="0"/>
              <a:t>IBM PC</a:t>
            </a:r>
            <a:r>
              <a:rPr lang="zh-CN" altLang="en-US" dirty="0"/>
              <a:t>早期出现，格式主要用于</a:t>
            </a:r>
            <a:r>
              <a:rPr lang="zh-CN" altLang="en-US" dirty="0">
                <a:solidFill>
                  <a:srgbClr val="FF0000"/>
                </a:solidFill>
              </a:rPr>
              <a:t>命令行应用程序、</a:t>
            </a:r>
            <a:r>
              <a:rPr lang="zh-CN" altLang="en-US" dirty="0"/>
              <a:t>最大</a:t>
            </a:r>
            <a:r>
              <a:rPr lang="en-US" altLang="zh-CN" dirty="0"/>
              <a:t>65,280</a:t>
            </a:r>
            <a:r>
              <a:rPr lang="zh-CN" altLang="en-US" dirty="0"/>
              <a:t>字节</a:t>
            </a:r>
            <a:endParaRPr lang="en-US" altLang="zh-CN" dirty="0"/>
          </a:p>
          <a:p>
            <a:r>
              <a:rPr lang="zh-CN" altLang="en-US" dirty="0"/>
              <a:t>与</a:t>
            </a:r>
            <a:r>
              <a:rPr lang="en-US" altLang="zh-CN" dirty="0">
                <a:solidFill>
                  <a:srgbClr val="FF0000"/>
                </a:solidFill>
              </a:rPr>
              <a:t>MS-DOS</a:t>
            </a:r>
            <a:r>
              <a:rPr lang="zh-CN" altLang="en-US" dirty="0"/>
              <a:t>操作系统的可执行文件兼容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534AD1-1AAC-40BA-9B9E-0CE1B21C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8309" y="4307276"/>
            <a:ext cx="5747045" cy="211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6920906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96A914D-8CC7-4E77-87F3-F9054F29AF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思考题：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C++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编程中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include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的函数代码是否存储在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.text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代码节中？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56EF348-C30F-433A-9523-DF7E1294220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DBBD266-8C44-4D68-8427-C2405E81C55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C68EE076-5600-4E37-BAB6-7BBBB0309EA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2BAA64D7-EF3A-4D77-840B-36AE7879E49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2C5F43BF-5932-4547-B7ED-F1BD9E8A2DB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7D14E4B7-C641-4424-ACEB-7238FB670295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0F9CF22-A908-4FBA-A18B-0F75A0CED1E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38170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18CE9-6410-4895-806E-C49E3B28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hello.exe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F8C4C57-053F-4C80-9B8D-DB6E3B7F2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265" y="1733631"/>
            <a:ext cx="7940675" cy="12150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3B85A9-25A6-4EEC-B175-1210F784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136" y="2948730"/>
            <a:ext cx="5493032" cy="234962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FF9BF86-5047-4BB0-8AE6-BE159F8A13A6}"/>
              </a:ext>
            </a:extLst>
          </p:cNvPr>
          <p:cNvSpPr/>
          <p:nvPr/>
        </p:nvSpPr>
        <p:spPr>
          <a:xfrm>
            <a:off x="2125662" y="2074393"/>
            <a:ext cx="2017336" cy="5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38BE4CF-1C86-4F39-9727-19376CEA851E}"/>
              </a:ext>
            </a:extLst>
          </p:cNvPr>
          <p:cNvSpPr/>
          <p:nvPr/>
        </p:nvSpPr>
        <p:spPr>
          <a:xfrm>
            <a:off x="3134330" y="3269628"/>
            <a:ext cx="2017336" cy="5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4B05BD6-9ACB-4054-B2EF-A704F6A2F9AA}"/>
              </a:ext>
            </a:extLst>
          </p:cNvPr>
          <p:cNvSpPr/>
          <p:nvPr/>
        </p:nvSpPr>
        <p:spPr>
          <a:xfrm>
            <a:off x="3134330" y="4753564"/>
            <a:ext cx="2017336" cy="584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87B8DF-6F2D-4E38-A3B2-9073F76DB34A}"/>
              </a:ext>
            </a:extLst>
          </p:cNvPr>
          <p:cNvSpPr/>
          <p:nvPr/>
        </p:nvSpPr>
        <p:spPr>
          <a:xfrm>
            <a:off x="2751879" y="5434583"/>
            <a:ext cx="7005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为什么不直接使用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call 75524F20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调用函数？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1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FA673-E3FD-4522-80B8-D63F2AB0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JMP-jump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CD760-74D8-4284-BD8E-0AD6BA91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234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近跳转（</a:t>
            </a:r>
            <a:r>
              <a:rPr lang="en-US" altLang="zh-CN" b="1" dirty="0">
                <a:solidFill>
                  <a:srgbClr val="FF0000"/>
                </a:solidFill>
              </a:rPr>
              <a:t>Near jump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A jump to an instruction within the current </a:t>
            </a:r>
            <a:r>
              <a:rPr lang="en-US" altLang="zh-CN" dirty="0">
                <a:solidFill>
                  <a:srgbClr val="FF0000"/>
                </a:solidFill>
              </a:rPr>
              <a:t>code segment </a:t>
            </a:r>
            <a:r>
              <a:rPr lang="en-US" altLang="zh-CN" dirty="0"/>
              <a:t>(the segment currently pointed to by the CS register)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E9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JMP rel32/rel16 </a:t>
            </a:r>
            <a:r>
              <a:rPr lang="zh-CN" altLang="en-US" dirty="0">
                <a:sym typeface="Wingdings" panose="05000000000000000000" pitchFamily="2" charset="2"/>
              </a:rPr>
              <a:t>（长度</a:t>
            </a:r>
            <a:r>
              <a:rPr lang="en-US" altLang="zh-CN" dirty="0">
                <a:sym typeface="Wingdings" panose="05000000000000000000" pitchFamily="2" charset="2"/>
              </a:rPr>
              <a:t>5</a:t>
            </a:r>
            <a:r>
              <a:rPr lang="zh-CN" altLang="en-US" dirty="0">
                <a:sym typeface="Wingdings" panose="05000000000000000000" pitchFamily="2" charset="2"/>
              </a:rPr>
              <a:t>字节）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短跳转 （</a:t>
            </a:r>
            <a:r>
              <a:rPr lang="en-US" altLang="zh-CN" b="1" dirty="0">
                <a:solidFill>
                  <a:srgbClr val="FF0000"/>
                </a:solidFill>
              </a:rPr>
              <a:t>Short jump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A near jump where the jump range is limited to </a:t>
            </a:r>
            <a:r>
              <a:rPr lang="en-US" altLang="zh-CN" dirty="0">
                <a:solidFill>
                  <a:srgbClr val="FF0000"/>
                </a:solidFill>
              </a:rPr>
              <a:t>–128 to +127 </a:t>
            </a:r>
            <a:r>
              <a:rPr lang="en-US" altLang="zh-CN" dirty="0"/>
              <a:t>from the current EIP value.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EB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JMP rel8 </a:t>
            </a:r>
            <a:r>
              <a:rPr lang="zh-CN" altLang="en-US" dirty="0">
                <a:sym typeface="Wingdings" panose="05000000000000000000" pitchFamily="2" charset="2"/>
              </a:rPr>
              <a:t>（长度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字节）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远跳转（</a:t>
            </a:r>
            <a:r>
              <a:rPr lang="en-US" altLang="zh-CN" b="1" dirty="0">
                <a:solidFill>
                  <a:srgbClr val="FF0000"/>
                </a:solidFill>
              </a:rPr>
              <a:t>Far jump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A jump to an instruction located in a </a:t>
            </a:r>
            <a:r>
              <a:rPr lang="en-US" altLang="zh-CN" dirty="0">
                <a:solidFill>
                  <a:srgbClr val="FF0000"/>
                </a:solidFill>
              </a:rPr>
              <a:t>different segment </a:t>
            </a:r>
            <a:r>
              <a:rPr lang="en-US" altLang="zh-CN" dirty="0"/>
              <a:t>than the current code segment but at the same privilege level, sometimes referred to as an intersegment jump.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FF 25 </a:t>
            </a:r>
            <a:r>
              <a:rPr lang="en-US" altLang="zh-CN" dirty="0">
                <a:sym typeface="Wingdings" panose="05000000000000000000" pitchFamily="2" charset="2"/>
              </a:rPr>
              <a:t> JMP m16:32  </a:t>
            </a:r>
            <a:r>
              <a:rPr lang="zh-CN" altLang="en-US" dirty="0">
                <a:sym typeface="Wingdings" panose="05000000000000000000" pitchFamily="2" charset="2"/>
              </a:rPr>
              <a:t>（长度</a:t>
            </a:r>
            <a:r>
              <a:rPr lang="en-US" altLang="zh-CN" dirty="0">
                <a:sym typeface="Wingdings" panose="05000000000000000000" pitchFamily="2" charset="2"/>
              </a:rPr>
              <a:t>6</a:t>
            </a:r>
            <a:r>
              <a:rPr lang="zh-CN" altLang="en-US" dirty="0">
                <a:sym typeface="Wingdings" panose="05000000000000000000" pitchFamily="2" charset="2"/>
              </a:rPr>
              <a:t>字节）</a:t>
            </a:r>
            <a:br>
              <a:rPr lang="en-US" altLang="zh-CN" dirty="0">
                <a:sym typeface="Wingdings" panose="05000000000000000000" pitchFamily="2" charset="2"/>
              </a:rPr>
            </a:b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JMP DWORD PTR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DS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:[&lt;&amp;kernel32.ExitProcess&gt;]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267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B84E7-20BD-4D45-8B44-6D1E1EDF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导入表</a:t>
            </a:r>
            <a:r>
              <a:rPr lang="en-US" altLang="zh-CN" dirty="0"/>
              <a:t>IAT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2D41F-D90E-4DA9-9B7A-CC5EE956E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操作系统的版本不同</a:t>
            </a:r>
            <a:endParaRPr lang="en-US" altLang="zh-CN" dirty="0"/>
          </a:p>
          <a:p>
            <a:r>
              <a:rPr lang="en-US" altLang="zh-CN" dirty="0"/>
              <a:t>kernel32.dll</a:t>
            </a:r>
            <a:r>
              <a:rPr lang="zh-CN" altLang="en-US" dirty="0"/>
              <a:t>的版本不同</a:t>
            </a:r>
            <a:endParaRPr lang="en-US" altLang="zh-CN" dirty="0"/>
          </a:p>
          <a:p>
            <a:r>
              <a:rPr lang="en-US" altLang="zh-CN" dirty="0"/>
              <a:t>DLL</a:t>
            </a:r>
            <a:r>
              <a:rPr lang="zh-CN" altLang="en-US" dirty="0"/>
              <a:t>重定位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ImageBase</a:t>
            </a:r>
            <a:r>
              <a:rPr lang="zh-CN" altLang="en-US" dirty="0"/>
              <a:t>值在不同程序内存空间中是不一样的</a:t>
            </a:r>
          </a:p>
        </p:txBody>
      </p:sp>
    </p:spTree>
    <p:extLst>
      <p:ext uri="{BB962C8B-B14F-4D97-AF65-F5344CB8AC3E}">
        <p14:creationId xmlns:p14="http://schemas.microsoft.com/office/powerpoint/2010/main" val="28122439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E53B9D9-4BAC-479D-9991-8FD6AA548D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为什么需要导入表（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Import Table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），系统函数、库函数的内存地址在编译和链接的时候是不是已经确定了？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075E0E7-8D4A-4208-9C1B-339B7A08504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E5010F-8FA3-42A3-9A75-BB378DFE65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5F6D763-48F0-4277-B777-027CEA1D9C7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AFADBB9-79CD-4AA7-AE1F-32C9B54EC78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827000" y="1270000"/>
            <a:ext cx="3332480" cy="1631216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编译和链接只是创建了一个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Import Table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给操作系统，程序执行的时候，操作系统根据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Import Table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动态写入真正的函数内存地址。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CACFF56-D67F-4604-893B-6696759C9CA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4" name="RemarkBack">
              <a:extLst>
                <a:ext uri="{FF2B5EF4-FFF2-40B4-BE49-F238E27FC236}">
                  <a16:creationId xmlns:a16="http://schemas.microsoft.com/office/drawing/2014/main" id="{C2C563AB-6E22-4909-A668-F202BB6CE2F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Block">
              <a:extLst>
                <a:ext uri="{FF2B5EF4-FFF2-40B4-BE49-F238E27FC236}">
                  <a16:creationId xmlns:a16="http://schemas.microsoft.com/office/drawing/2014/main" id="{2664D186-48BF-4DBB-974B-E7DACD6DDC4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TitleText">
              <a:extLst>
                <a:ext uri="{FF2B5EF4-FFF2-40B4-BE49-F238E27FC236}">
                  <a16:creationId xmlns:a16="http://schemas.microsoft.com/office/drawing/2014/main" id="{5C4E8042-DFBE-41FD-97EF-FFCBFDB15AE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A6A3AD2-2E28-468C-8A36-300626C38F8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98E2560E-BAFB-4011-BC12-D6A72DAAB76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134B9572-452F-49B9-B74F-07390082F2B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8074182A-99EB-4CFB-A506-E3A45621A11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A4F3D56E-B52B-48DA-9F9D-B31C93A1F667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83D87A5-D479-49D6-A7F1-8659C7F07155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41283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6F077-EFF1-4534-9065-32B08F07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导入表 </a:t>
            </a:r>
            <a:r>
              <a:rPr lang="en-US" altLang="zh-CN" dirty="0"/>
              <a:t>IAT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74402-38E2-46C3-A11F-7D75BAA19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ClrTx/>
              <a:defRPr/>
            </a:pPr>
            <a:r>
              <a:rPr lang="zh-CN" altLang="en-US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导入表 </a:t>
            </a:r>
            <a:r>
              <a:rPr lang="en-US" altLang="zh-CN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Import Address Table</a:t>
            </a:r>
            <a:r>
              <a:rPr lang="zh-CN" altLang="en-US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（</a:t>
            </a:r>
            <a:r>
              <a:rPr lang="en-US" altLang="zh-CN" sz="2800" b="1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IAT</a:t>
            </a:r>
            <a:r>
              <a:rPr lang="zh-CN" altLang="en-US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）</a:t>
            </a:r>
            <a:endParaRPr lang="en-US" altLang="zh-CN" sz="2800" dirty="0">
              <a:solidFill>
                <a:sysClr val="windowText" lastClr="000000"/>
              </a:solidFill>
              <a:latin typeface="宋体" panose="02010600030101010101" pitchFamily="2" charset="-122"/>
              <a:cs typeface="华文宋体" panose="02010600040101010101" charset="-122"/>
            </a:endParaRPr>
          </a:p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ClrTx/>
              <a:defRPr/>
            </a:pPr>
            <a:r>
              <a:rPr lang="en-US" altLang="zh-CN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 </a:t>
            </a:r>
            <a:r>
              <a:rPr lang="zh-CN" altLang="en-US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学习</a:t>
            </a:r>
            <a:r>
              <a:rPr lang="en-US" altLang="zh-CN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PE</a:t>
            </a:r>
            <a:r>
              <a:rPr lang="zh-CN" altLang="en-US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文件结构，最难过的一关就是</a:t>
            </a:r>
            <a:r>
              <a:rPr lang="en-US" altLang="zh-CN" sz="2800" b="1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IAT</a:t>
            </a:r>
          </a:p>
          <a:p>
            <a:pPr marL="228600" indent="-228600" fontAlgn="auto">
              <a:spcBef>
                <a:spcPts val="1000"/>
              </a:spcBef>
              <a:spcAft>
                <a:spcPts val="0"/>
              </a:spcAft>
              <a:buClrTx/>
              <a:defRPr/>
            </a:pPr>
            <a:r>
              <a:rPr lang="en-US" altLang="zh-CN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IAT</a:t>
            </a:r>
            <a:r>
              <a:rPr lang="zh-CN" altLang="en-US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中的内容与</a:t>
            </a:r>
            <a:r>
              <a:rPr lang="en-US" altLang="zh-CN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Windows</a:t>
            </a:r>
            <a:r>
              <a:rPr lang="zh-CN" altLang="en-US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操作系统的核心进程、内存、</a:t>
            </a:r>
            <a:r>
              <a:rPr lang="en-US" altLang="zh-CN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DLL</a:t>
            </a:r>
            <a:r>
              <a:rPr lang="zh-CN" altLang="en-US" sz="2800" dirty="0">
                <a:solidFill>
                  <a:sysClr val="windowText" lastClr="00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结构等有关</a:t>
            </a:r>
            <a:endParaRPr lang="en-US" altLang="zh-CN" sz="2800" dirty="0">
              <a:solidFill>
                <a:sysClr val="windowText" lastClr="000000"/>
              </a:solidFill>
              <a:latin typeface="宋体" panose="02010600030101010101" pitchFamily="2" charset="-122"/>
              <a:cs typeface="华文宋体" panose="02010600040101010101" charset="-122"/>
            </a:endParaRPr>
          </a:p>
          <a:p>
            <a:pPr marL="628650" lvl="1" indent="-228600" fontAlgn="auto">
              <a:spcBef>
                <a:spcPts val="1000"/>
              </a:spcBef>
              <a:spcAft>
                <a:spcPts val="0"/>
              </a:spcAft>
              <a:buClrTx/>
              <a:defRPr/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“理解了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IAT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，就掌握了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Windows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cs typeface="华文宋体" panose="02010600040101010101" charset="-122"/>
              </a:rPr>
              <a:t>操作系统的根基”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  <a:cs typeface="华文宋体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8350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F1D8C-6796-4B2C-B93E-0D81DEF9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导入表</a:t>
            </a:r>
            <a:r>
              <a:rPr lang="en-US" altLang="zh-CN" dirty="0"/>
              <a:t>IAT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594FC9-4921-4043-B0A4-6EE3697BA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IAT</a:t>
            </a:r>
            <a:r>
              <a:rPr lang="zh-CN" altLang="en-US" dirty="0"/>
              <a:t>是一种表结构</a:t>
            </a:r>
            <a:endParaRPr lang="en-US" altLang="zh-CN" dirty="0"/>
          </a:p>
          <a:p>
            <a:r>
              <a:rPr lang="zh-CN" altLang="en-US" dirty="0"/>
              <a:t>标记程序需要使用哪些</a:t>
            </a:r>
            <a:r>
              <a:rPr lang="zh-CN" altLang="en-US" dirty="0">
                <a:solidFill>
                  <a:srgbClr val="FF0000"/>
                </a:solidFill>
              </a:rPr>
              <a:t>库</a:t>
            </a:r>
            <a:r>
              <a:rPr lang="zh-CN" altLang="en-US" dirty="0"/>
              <a:t>中的哪些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IMAGE_IMPORT_DESCRIPTOR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IID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IMAGE_IMPORT_BY_NAME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32733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12691-39A7-4F2B-8F7D-2154616A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696913"/>
            <a:ext cx="9143999" cy="8683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IMAGE_IMPORT_DESCRIPTOR</a:t>
            </a:r>
            <a:r>
              <a:rPr lang="zh-CN" altLang="en-US" dirty="0"/>
              <a:t>（</a:t>
            </a:r>
            <a:r>
              <a:rPr lang="en-US" altLang="zh-CN" dirty="0"/>
              <a:t>IID</a:t>
            </a:r>
            <a:r>
              <a:rPr lang="zh-CN" altLang="en-US" dirty="0"/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CC290F-EB7D-492A-93FD-610C32C79A16}"/>
              </a:ext>
            </a:extLst>
          </p:cNvPr>
          <p:cNvSpPr txBox="1"/>
          <p:nvPr/>
        </p:nvSpPr>
        <p:spPr>
          <a:xfrm>
            <a:off x="1524001" y="164675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IMAGE_IMPORT_DESCRIPTOR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结构体中记录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文件要导入哪些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CFC73C-2E0F-4504-ADF3-9A574C729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2881"/>
            <a:ext cx="10515600" cy="363088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sz="1400" dirty="0"/>
              <a:t>typedef struct _IMAGE_IMPORT_DESCRIPTOR {</a:t>
            </a:r>
          </a:p>
          <a:p>
            <a:pPr marL="0" indent="0">
              <a:buNone/>
            </a:pPr>
            <a:r>
              <a:rPr lang="en-US" altLang="zh-CN" sz="1400" dirty="0"/>
              <a:t>    union {</a:t>
            </a:r>
          </a:p>
          <a:p>
            <a:pPr marL="0" indent="0">
              <a:buNone/>
            </a:pPr>
            <a:r>
              <a:rPr lang="en-US" altLang="zh-CN" sz="1400" dirty="0"/>
              <a:t>        DWORD   Characteristics;</a:t>
            </a:r>
          </a:p>
          <a:p>
            <a:pPr marL="0" indent="0">
              <a:buNone/>
            </a:pPr>
            <a:r>
              <a:rPr lang="en-US" altLang="zh-CN" sz="1400" dirty="0"/>
              <a:t>        DWORD   </a:t>
            </a:r>
            <a:r>
              <a:rPr lang="en-US" altLang="zh-CN" sz="1400" dirty="0" err="1"/>
              <a:t>OriginalFirstThunk</a:t>
            </a:r>
            <a:r>
              <a:rPr lang="en-US" altLang="zh-CN" sz="1400" dirty="0"/>
              <a:t>;</a:t>
            </a:r>
          </a:p>
          <a:p>
            <a:pPr marL="0" indent="0">
              <a:buNone/>
            </a:pPr>
            <a:r>
              <a:rPr lang="en-US" altLang="zh-CN" sz="1400" dirty="0"/>
              <a:t>    } DUMMYUNIONNAME;</a:t>
            </a:r>
          </a:p>
          <a:p>
            <a:pPr marL="0" indent="0">
              <a:buNone/>
            </a:pPr>
            <a:r>
              <a:rPr lang="en-US" altLang="zh-CN" sz="1400" dirty="0"/>
              <a:t>    DWORD   </a:t>
            </a:r>
            <a:r>
              <a:rPr lang="en-US" altLang="zh-CN" sz="1400" dirty="0" err="1"/>
              <a:t>TimeDateStamp</a:t>
            </a:r>
            <a:r>
              <a:rPr lang="en-US" altLang="zh-CN" sz="1400" dirty="0"/>
              <a:t>;</a:t>
            </a:r>
          </a:p>
          <a:p>
            <a:pPr marL="0" indent="0">
              <a:buNone/>
            </a:pPr>
            <a:r>
              <a:rPr lang="en-US" altLang="zh-CN" sz="1400" dirty="0"/>
              <a:t>    DWORD   </a:t>
            </a:r>
            <a:r>
              <a:rPr lang="en-US" altLang="zh-CN" sz="1400" dirty="0" err="1"/>
              <a:t>ForwarderChain</a:t>
            </a:r>
            <a:r>
              <a:rPr lang="en-US" altLang="zh-CN" sz="1400" dirty="0"/>
              <a:t>;</a:t>
            </a:r>
          </a:p>
          <a:p>
            <a:pPr marL="0" indent="0">
              <a:buNone/>
            </a:pPr>
            <a:r>
              <a:rPr lang="en-US" altLang="zh-CN" sz="1400" dirty="0"/>
              <a:t>    DWORD   Name;</a:t>
            </a:r>
          </a:p>
          <a:p>
            <a:pPr marL="0" indent="0">
              <a:buNone/>
            </a:pPr>
            <a:r>
              <a:rPr lang="en-US" altLang="zh-CN" sz="1400" dirty="0"/>
              <a:t>    DWORD   </a:t>
            </a:r>
            <a:r>
              <a:rPr lang="en-US" altLang="zh-CN" sz="1400" dirty="0" err="1"/>
              <a:t>FirstThunk</a:t>
            </a:r>
            <a:r>
              <a:rPr lang="en-US" altLang="zh-CN" sz="1400" dirty="0"/>
              <a:t>;</a:t>
            </a:r>
          </a:p>
          <a:p>
            <a:pPr marL="0" indent="0">
              <a:buNone/>
            </a:pPr>
            <a:r>
              <a:rPr lang="en-US" altLang="zh-CN" sz="1400" dirty="0"/>
              <a:t>} IMAGE_IMPORT_DESCRIPTOR;</a:t>
            </a:r>
          </a:p>
          <a:p>
            <a:pPr marL="0" indent="0">
              <a:buNone/>
            </a:pPr>
            <a:r>
              <a:rPr lang="en-US" altLang="zh-CN" sz="1400" dirty="0"/>
              <a:t>typedef IMAGE_IMPORT_DESCRIPTOR UNALIGNED *PIMAGE_IMPORT_DESCRIPTOR;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13297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24758-4904-4DBA-82B3-6E6722D1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81076"/>
            <a:ext cx="9143999" cy="868363"/>
          </a:xfrm>
        </p:spPr>
        <p:txBody>
          <a:bodyPr>
            <a:normAutofit/>
          </a:bodyPr>
          <a:lstStyle/>
          <a:p>
            <a:r>
              <a:rPr lang="en-US" altLang="zh-CN" dirty="0"/>
              <a:t>IMAGE_IMPORT_DESCRIPTOR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8D8A8F-D973-4F82-AC34-E260631D1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7263"/>
            <a:ext cx="10515600" cy="4351338"/>
          </a:xfrm>
        </p:spPr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程序往往需要导入</a:t>
            </a:r>
            <a:r>
              <a:rPr lang="zh-CN" altLang="en-US" dirty="0">
                <a:solidFill>
                  <a:srgbClr val="FF0000"/>
                </a:solidFill>
              </a:rPr>
              <a:t>多个库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导入多少个库，就存在多少个</a:t>
            </a:r>
            <a:r>
              <a:rPr lang="en-US" altLang="zh-CN" dirty="0"/>
              <a:t>IMAGE_IMPORT_DESCRIPTOR</a:t>
            </a:r>
            <a:r>
              <a:rPr lang="zh-CN" altLang="en-US" dirty="0"/>
              <a:t>结构体</a:t>
            </a:r>
            <a:endParaRPr lang="en-US" altLang="zh-CN" dirty="0"/>
          </a:p>
          <a:p>
            <a:r>
              <a:rPr lang="zh-CN" altLang="en-US" dirty="0"/>
              <a:t>多个结构体组成</a:t>
            </a:r>
            <a:r>
              <a:rPr lang="zh-CN" altLang="en-US" dirty="0">
                <a:solidFill>
                  <a:srgbClr val="FF0000"/>
                </a:solidFill>
              </a:rPr>
              <a:t>数组</a:t>
            </a:r>
            <a:r>
              <a:rPr lang="zh-CN" altLang="en-US" dirty="0"/>
              <a:t>，以</a:t>
            </a:r>
            <a:r>
              <a:rPr lang="en-US" altLang="zh-CN" dirty="0"/>
              <a:t>NULL</a:t>
            </a:r>
            <a:r>
              <a:rPr lang="zh-CN" altLang="en-US" dirty="0"/>
              <a:t>结构体结束</a:t>
            </a:r>
          </a:p>
        </p:txBody>
      </p:sp>
    </p:spTree>
    <p:extLst>
      <p:ext uri="{BB962C8B-B14F-4D97-AF65-F5344CB8AC3E}">
        <p14:creationId xmlns:p14="http://schemas.microsoft.com/office/powerpoint/2010/main" val="7034967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CCCFA-76E0-409D-9F1B-754371BA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81076"/>
            <a:ext cx="9143999" cy="868363"/>
          </a:xfrm>
        </p:spPr>
        <p:txBody>
          <a:bodyPr>
            <a:normAutofit/>
          </a:bodyPr>
          <a:lstStyle/>
          <a:p>
            <a:r>
              <a:rPr lang="en-US" altLang="zh-CN" dirty="0"/>
              <a:t>IMAGE_IMPORT_DESCRIPTOR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E3C1B4-A900-4C3B-94ED-5B6D99C6A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5764"/>
            <a:ext cx="10515600" cy="4351338"/>
          </a:xfrm>
        </p:spPr>
        <p:txBody>
          <a:bodyPr/>
          <a:lstStyle/>
          <a:p>
            <a:r>
              <a:rPr lang="en-US" altLang="zh-CN" dirty="0"/>
              <a:t>Name</a:t>
            </a:r>
            <a:r>
              <a:rPr lang="zh-CN" altLang="en-US" dirty="0"/>
              <a:t> （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zh-CN" altLang="en-US" dirty="0"/>
              <a:t>），库文件名字符串的地址（</a:t>
            </a:r>
            <a:r>
              <a:rPr lang="en-US" altLang="zh-CN" dirty="0"/>
              <a:t>RVA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OriginalFirstThunk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zh-CN" altLang="en-US" dirty="0"/>
              <a:t>），</a:t>
            </a:r>
            <a:r>
              <a:rPr lang="en-US" altLang="zh-CN" dirty="0">
                <a:solidFill>
                  <a:srgbClr val="FF0000"/>
                </a:solidFill>
              </a:rPr>
              <a:t>INT(Import Name Table)</a:t>
            </a:r>
            <a:r>
              <a:rPr lang="zh-CN" altLang="en-US" dirty="0"/>
              <a:t>的地址（</a:t>
            </a:r>
            <a:r>
              <a:rPr lang="en-US" altLang="zh-CN" dirty="0"/>
              <a:t>RVA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FirstThunk</a:t>
            </a:r>
            <a:r>
              <a:rPr lang="zh-CN" altLang="en-US" dirty="0"/>
              <a:t> （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zh-CN" altLang="en-US" dirty="0"/>
              <a:t>），</a:t>
            </a:r>
            <a:r>
              <a:rPr lang="en-US" altLang="zh-CN" dirty="0">
                <a:solidFill>
                  <a:srgbClr val="FF0000"/>
                </a:solidFill>
              </a:rPr>
              <a:t>IAT(Import Address Table)</a:t>
            </a:r>
            <a:r>
              <a:rPr lang="zh-CN" altLang="en-US" dirty="0"/>
              <a:t>的地址（</a:t>
            </a:r>
            <a:r>
              <a:rPr lang="en-US" altLang="zh-CN" dirty="0"/>
              <a:t>RVA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2305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657F3-4F45-458B-AF1A-375565EE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.exe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dll</a:t>
            </a:r>
            <a:r>
              <a:rPr lang="zh-CN" altLang="en-US" dirty="0"/>
              <a:t>、</a:t>
            </a:r>
            <a:r>
              <a:rPr lang="en-US" altLang="zh-CN" dirty="0"/>
              <a:t>.sys</a:t>
            </a:r>
            <a:r>
              <a:rPr lang="zh-CN" altLang="en-US" dirty="0"/>
              <a:t>可执行文件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9755A2-70E8-4234-862B-79B9E69EF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.exe,.dll,.sys</a:t>
            </a:r>
            <a:r>
              <a:rPr lang="zh-CN" altLang="en-US" dirty="0"/>
              <a:t>文件使用的是</a:t>
            </a:r>
            <a:r>
              <a:rPr lang="en-US" altLang="zh-CN" dirty="0"/>
              <a:t>PE</a:t>
            </a:r>
            <a:r>
              <a:rPr lang="zh-CN" altLang="en-US" dirty="0"/>
              <a:t>文件结构</a:t>
            </a:r>
            <a:endParaRPr lang="en-US" altLang="zh-CN" dirty="0"/>
          </a:p>
          <a:p>
            <a:r>
              <a:rPr lang="en-US" altLang="zh-CN" dirty="0"/>
              <a:t>PE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Portable Executable </a:t>
            </a:r>
            <a:r>
              <a:rPr lang="en-US" altLang="zh-CN" dirty="0"/>
              <a:t>File Format</a:t>
            </a:r>
            <a:r>
              <a:rPr lang="zh-CN" altLang="en-US" dirty="0"/>
              <a:t>）可移植可执行文件结构</a:t>
            </a:r>
            <a:endParaRPr lang="en-US" altLang="zh-CN" dirty="0"/>
          </a:p>
          <a:p>
            <a:r>
              <a:rPr lang="zh-CN" altLang="en-US" dirty="0"/>
              <a:t>理解</a:t>
            </a:r>
            <a:r>
              <a:rPr lang="en-US" altLang="zh-CN" dirty="0"/>
              <a:t>PE</a:t>
            </a:r>
            <a:r>
              <a:rPr lang="zh-CN" altLang="en-US" dirty="0"/>
              <a:t>文件结构是逆向技术的</a:t>
            </a:r>
            <a:r>
              <a:rPr lang="zh-CN" altLang="en-US" dirty="0">
                <a:solidFill>
                  <a:srgbClr val="FF0000"/>
                </a:solidFill>
              </a:rPr>
              <a:t>基础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138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BA8D5-8365-4B52-97A1-F75324F2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81076"/>
            <a:ext cx="9143999" cy="868363"/>
          </a:xfrm>
        </p:spPr>
        <p:txBody>
          <a:bodyPr>
            <a:normAutofit/>
          </a:bodyPr>
          <a:lstStyle/>
          <a:p>
            <a:r>
              <a:rPr lang="en-US" altLang="zh-CN" dirty="0"/>
              <a:t>IMAGE_IMPORT_DESCRIPTOR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EBBBBB-9818-419C-A028-7CCAF7968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Table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PE</a:t>
            </a:r>
            <a:r>
              <a:rPr lang="zh-CN" altLang="en-US" dirty="0"/>
              <a:t>头中，</a:t>
            </a:r>
            <a:r>
              <a:rPr lang="en-US" altLang="zh-CN" dirty="0"/>
              <a:t>Table</a:t>
            </a:r>
            <a:r>
              <a:rPr lang="zh-CN" altLang="en-US" dirty="0"/>
              <a:t>即指</a:t>
            </a:r>
            <a:r>
              <a:rPr lang="zh-CN" altLang="en-US" dirty="0">
                <a:solidFill>
                  <a:srgbClr val="FF0000"/>
                </a:solidFill>
              </a:rPr>
              <a:t>数组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INT</a:t>
            </a:r>
            <a:r>
              <a:rPr lang="zh-CN" altLang="en-US" dirty="0"/>
              <a:t>与</a:t>
            </a:r>
            <a:r>
              <a:rPr lang="en-US" altLang="zh-CN" dirty="0"/>
              <a:t>IAT</a:t>
            </a:r>
            <a:r>
              <a:rPr lang="zh-CN" altLang="en-US" dirty="0"/>
              <a:t>是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zh-CN" altLang="en-US" dirty="0"/>
              <a:t>数组，以</a:t>
            </a:r>
            <a:r>
              <a:rPr lang="en-US" altLang="zh-CN" dirty="0"/>
              <a:t>NULL</a:t>
            </a:r>
            <a:r>
              <a:rPr lang="zh-CN" altLang="en-US" dirty="0"/>
              <a:t>结束</a:t>
            </a:r>
            <a:endParaRPr lang="en-US" altLang="zh-CN" dirty="0"/>
          </a:p>
          <a:p>
            <a:r>
              <a:rPr lang="en-US" altLang="zh-CN" dirty="0"/>
              <a:t>INT</a:t>
            </a:r>
            <a:r>
              <a:rPr lang="zh-CN" altLang="en-US" dirty="0"/>
              <a:t>与</a:t>
            </a:r>
            <a:r>
              <a:rPr lang="en-US" altLang="zh-CN" dirty="0"/>
              <a:t>IAT</a:t>
            </a:r>
            <a:r>
              <a:rPr lang="zh-CN" altLang="en-US" dirty="0"/>
              <a:t>的各元素指向相同地址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1166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5997A-AF6A-45C0-AA25-F3191953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8688"/>
            <a:ext cx="12192000" cy="762000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INT</a:t>
            </a:r>
            <a:r>
              <a:rPr lang="zh-CN" altLang="en-US" sz="3600" dirty="0"/>
              <a:t>（</a:t>
            </a:r>
            <a:r>
              <a:rPr lang="en-US" altLang="zh-CN" sz="3600" dirty="0"/>
              <a:t>Import Name Table</a:t>
            </a:r>
            <a:r>
              <a:rPr lang="zh-CN" altLang="en-US" sz="3600" dirty="0"/>
              <a:t>）</a:t>
            </a:r>
            <a:r>
              <a:rPr lang="en-US" altLang="zh-CN" sz="3600" dirty="0"/>
              <a:t>, IAT</a:t>
            </a:r>
            <a:r>
              <a:rPr lang="zh-CN" altLang="en-US" sz="3600" dirty="0"/>
              <a:t>（</a:t>
            </a:r>
            <a:r>
              <a:rPr lang="en-US" altLang="zh-CN" sz="3600" dirty="0"/>
              <a:t>Import Address Table</a:t>
            </a:r>
            <a:r>
              <a:rPr lang="zh-CN" altLang="en-US" sz="3600" dirty="0"/>
              <a:t>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103D5A7-8D2E-46F0-A0C2-47A02394D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013" y="2506602"/>
            <a:ext cx="6978650" cy="2895600"/>
          </a:xfr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9842146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748A91-BC62-42C7-852B-FF2B23519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691907"/>
            <a:ext cx="9143999" cy="868363"/>
          </a:xfrm>
        </p:spPr>
        <p:txBody>
          <a:bodyPr>
            <a:normAutofit/>
          </a:bodyPr>
          <a:lstStyle/>
          <a:p>
            <a:r>
              <a:rPr lang="en-US" altLang="zh-CN" dirty="0"/>
              <a:t>IMAGE_IMPORT_BY_NAME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25BEEA-E8B4-4441-9A62-651881B9286D}"/>
              </a:ext>
            </a:extLst>
          </p:cNvPr>
          <p:cNvSpPr/>
          <p:nvPr/>
        </p:nvSpPr>
        <p:spPr>
          <a:xfrm>
            <a:off x="1890363" y="3528471"/>
            <a:ext cx="8580827" cy="2532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Hint </a:t>
            </a: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是函数在</a:t>
            </a:r>
            <a:r>
              <a:rPr lang="en-US" altLang="zh-CN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DLL</a:t>
            </a: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引出表中的索引号。</a:t>
            </a:r>
            <a:endParaRPr lang="en-US" altLang="zh-CN" dirty="0">
              <a:solidFill>
                <a:srgbClr val="22222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装载器用</a:t>
            </a:r>
            <a:r>
              <a:rPr lang="en-US" altLang="zh-CN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Hint</a:t>
            </a: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DLL</a:t>
            </a: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的引出表里快速查询函数</a:t>
            </a:r>
            <a:endParaRPr lang="en-US" altLang="zh-CN" dirty="0">
              <a:solidFill>
                <a:srgbClr val="22222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该值不是必须的，一些连接器将此值设为</a:t>
            </a:r>
            <a:r>
              <a:rPr lang="en-US" altLang="zh-CN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22222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Name </a:t>
            </a: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引入函数的函数名</a:t>
            </a:r>
            <a:endParaRPr lang="en-US" altLang="zh-CN" dirty="0">
              <a:solidFill>
                <a:srgbClr val="22222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函数名是一个</a:t>
            </a:r>
            <a:r>
              <a:rPr lang="en-US" altLang="zh-CN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ASCII</a:t>
            </a: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字符串。</a:t>
            </a:r>
            <a:endParaRPr lang="en-US" altLang="zh-CN" dirty="0">
              <a:solidFill>
                <a:srgbClr val="222226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是可变尺寸域</a:t>
            </a: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，以</a:t>
            </a:r>
            <a:r>
              <a:rPr lang="en-US" altLang="zh-CN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zh-CN" altLang="en-US" dirty="0">
                <a:solidFill>
                  <a:srgbClr val="222226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结尾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66CA5F-2ABF-425A-A2ED-5CF3AD357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1246" y="1726154"/>
            <a:ext cx="6512169" cy="1702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200" dirty="0"/>
              <a:t>typedef struct _IMAGE_IMPORT_BY_NAME {</a:t>
            </a:r>
          </a:p>
          <a:p>
            <a:pPr marL="0" indent="0">
              <a:buNone/>
            </a:pPr>
            <a:r>
              <a:rPr lang="en-US" altLang="zh-CN" sz="1200" dirty="0"/>
              <a:t>    WORD    Hint;</a:t>
            </a:r>
          </a:p>
          <a:p>
            <a:pPr marL="0" indent="0">
              <a:buNone/>
            </a:pPr>
            <a:r>
              <a:rPr lang="en-US" altLang="zh-CN" sz="1200" dirty="0"/>
              <a:t>    CHAR   </a:t>
            </a:r>
            <a:r>
              <a:rPr lang="en-US" altLang="zh-CN" sz="1200" dirty="0">
                <a:solidFill>
                  <a:srgbClr val="FF0000"/>
                </a:solidFill>
              </a:rPr>
              <a:t>Name[1]</a:t>
            </a:r>
            <a:r>
              <a:rPr lang="en-US" altLang="zh-CN" sz="1200" dirty="0"/>
              <a:t>;</a:t>
            </a:r>
          </a:p>
          <a:p>
            <a:pPr marL="0" indent="0">
              <a:buNone/>
            </a:pPr>
            <a:r>
              <a:rPr lang="en-US" altLang="zh-CN" sz="1200" dirty="0"/>
              <a:t>} IMAGE_IMPORT_BY_NAME, *PIMAGE_IMPORT_BY_NAME;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95973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113BC-1FAD-4768-B104-AC4FD978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</a:t>
            </a:r>
            <a:r>
              <a:rPr lang="zh-CN" altLang="en-US" dirty="0"/>
              <a:t>装载器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86DB2-7CBE-44CA-ACDA-DB4584C2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读取</a:t>
            </a:r>
            <a:r>
              <a:rPr lang="en-US" altLang="zh-CN" dirty="0"/>
              <a:t>IID</a:t>
            </a:r>
            <a:r>
              <a:rPr lang="zh-CN" altLang="en-US" dirty="0"/>
              <a:t>的</a:t>
            </a:r>
            <a:r>
              <a:rPr lang="en-US" altLang="zh-CN" dirty="0"/>
              <a:t>name</a:t>
            </a:r>
            <a:r>
              <a:rPr lang="zh-CN" altLang="en-US" dirty="0"/>
              <a:t>成员，获取库名称字符串，例如“</a:t>
            </a:r>
            <a:r>
              <a:rPr lang="en-US" altLang="zh-CN" dirty="0"/>
              <a:t>kernel32.dll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装载相应的库，类似</a:t>
            </a:r>
            <a:r>
              <a:rPr lang="en-US" altLang="zh-CN" dirty="0" err="1"/>
              <a:t>LoadLibrary</a:t>
            </a:r>
            <a:r>
              <a:rPr lang="zh-CN" altLang="en-US" dirty="0"/>
              <a:t>（“</a:t>
            </a:r>
            <a:r>
              <a:rPr lang="en-US" altLang="zh-CN" dirty="0"/>
              <a:t>kernel32.dll</a:t>
            </a:r>
            <a:r>
              <a:rPr lang="zh-CN" altLang="en-US" dirty="0"/>
              <a:t>”）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9876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113BC-1FAD-4768-B104-AC4FD978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</a:t>
            </a:r>
            <a:r>
              <a:rPr lang="zh-CN" altLang="en-US" dirty="0"/>
              <a:t>装载器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86DB2-7CBE-44CA-ACDA-DB4584C2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读取</a:t>
            </a:r>
            <a:r>
              <a:rPr lang="en-US" altLang="zh-CN" dirty="0"/>
              <a:t>IID</a:t>
            </a:r>
            <a:r>
              <a:rPr lang="zh-CN" altLang="en-US" dirty="0"/>
              <a:t>的</a:t>
            </a:r>
            <a:r>
              <a:rPr lang="en-US" altLang="zh-CN" dirty="0" err="1"/>
              <a:t>OriginalFirstThunk</a:t>
            </a:r>
            <a:r>
              <a:rPr lang="zh-CN" altLang="en-US" dirty="0"/>
              <a:t>成员，获取</a:t>
            </a:r>
            <a:r>
              <a:rPr lang="en-US" altLang="zh-CN" dirty="0">
                <a:solidFill>
                  <a:srgbClr val="FF0000"/>
                </a:solidFill>
              </a:rPr>
              <a:t>INT</a:t>
            </a:r>
            <a:r>
              <a:rPr lang="zh-CN" altLang="en-US" dirty="0"/>
              <a:t>地址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读取</a:t>
            </a:r>
            <a:r>
              <a:rPr lang="en-US" altLang="zh-CN" dirty="0"/>
              <a:t>INT</a:t>
            </a:r>
            <a:r>
              <a:rPr lang="zh-CN" altLang="en-US" dirty="0"/>
              <a:t>，逐一获得</a:t>
            </a:r>
            <a:r>
              <a:rPr lang="en-US" altLang="zh-CN" dirty="0">
                <a:solidFill>
                  <a:srgbClr val="FF0000"/>
                </a:solidFill>
              </a:rPr>
              <a:t>IMAGE_IMPORT_BY_NAME</a:t>
            </a:r>
            <a:r>
              <a:rPr lang="zh-CN" altLang="en-US" dirty="0"/>
              <a:t>的地址（</a:t>
            </a:r>
            <a:r>
              <a:rPr lang="en-US" altLang="zh-CN" dirty="0"/>
              <a:t>RVA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0965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113BC-1FAD-4768-B104-AC4FD978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</a:t>
            </a:r>
            <a:r>
              <a:rPr lang="zh-CN" altLang="en-US" dirty="0"/>
              <a:t>装载器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86DB2-7CBE-44CA-ACDA-DB4584C2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/>
              <a:t>使用</a:t>
            </a:r>
            <a:r>
              <a:rPr lang="en-US" altLang="zh-CN" dirty="0">
                <a:solidFill>
                  <a:srgbClr val="FF0000"/>
                </a:solidFill>
              </a:rPr>
              <a:t>IMAGE_IMPORT_BY_NAME</a:t>
            </a:r>
            <a:r>
              <a:rPr lang="zh-CN" altLang="en-US" dirty="0"/>
              <a:t>的</a:t>
            </a:r>
            <a:r>
              <a:rPr lang="en-US" altLang="zh-CN" dirty="0"/>
              <a:t>Hint</a:t>
            </a:r>
            <a:r>
              <a:rPr lang="zh-CN" altLang="en-US" dirty="0"/>
              <a:t>或者</a:t>
            </a:r>
            <a:r>
              <a:rPr lang="en-US" altLang="zh-CN" dirty="0"/>
              <a:t>Name</a:t>
            </a:r>
            <a:r>
              <a:rPr lang="zh-CN" altLang="en-US" dirty="0"/>
              <a:t>项，获得函数的起始地址</a:t>
            </a:r>
            <a:endParaRPr lang="en-US" altLang="zh-CN" dirty="0"/>
          </a:p>
          <a:p>
            <a:pPr lvl="1"/>
            <a:r>
              <a:rPr lang="zh-CN" altLang="en-US" dirty="0"/>
              <a:t>类似</a:t>
            </a:r>
            <a:r>
              <a:rPr lang="en-US" altLang="zh-CN" dirty="0" err="1"/>
              <a:t>GetProcAddress</a:t>
            </a:r>
            <a:r>
              <a:rPr lang="zh-CN" altLang="en-US" dirty="0"/>
              <a:t>（“</a:t>
            </a:r>
            <a:r>
              <a:rPr lang="en-US" altLang="zh-CN" dirty="0" err="1"/>
              <a:t>ExitProcess</a:t>
            </a:r>
            <a:r>
              <a:rPr lang="zh-CN" altLang="en-US" dirty="0"/>
              <a:t>”）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读取</a:t>
            </a:r>
            <a:r>
              <a:rPr lang="en-US" altLang="zh-CN" dirty="0"/>
              <a:t>IID</a:t>
            </a:r>
            <a:r>
              <a:rPr lang="zh-CN" altLang="en-US" dirty="0"/>
              <a:t>的</a:t>
            </a:r>
            <a:r>
              <a:rPr lang="en-US" altLang="zh-CN" dirty="0" err="1">
                <a:solidFill>
                  <a:srgbClr val="FF0000"/>
                </a:solidFill>
              </a:rPr>
              <a:t>FirstThunk</a:t>
            </a:r>
            <a:r>
              <a:rPr lang="zh-CN" altLang="en-US" dirty="0"/>
              <a:t>成员，获得</a:t>
            </a:r>
            <a:r>
              <a:rPr lang="en-US" altLang="zh-CN" dirty="0"/>
              <a:t>IAT</a:t>
            </a:r>
            <a:r>
              <a:rPr lang="zh-CN" altLang="en-US" dirty="0"/>
              <a:t>地址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48386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113BC-1FAD-4768-B104-AC4FD978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</a:t>
            </a:r>
            <a:r>
              <a:rPr lang="zh-CN" altLang="en-US" dirty="0"/>
              <a:t>装载器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86DB2-7CBE-44CA-ACDA-DB4584C2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dirty="0"/>
              <a:t>将第</a:t>
            </a:r>
            <a:r>
              <a:rPr lang="en-US" altLang="zh-CN" dirty="0"/>
              <a:t>5</a:t>
            </a:r>
            <a:r>
              <a:rPr lang="zh-CN" altLang="en-US" dirty="0"/>
              <a:t>步获得的函数地址写入</a:t>
            </a:r>
            <a:r>
              <a:rPr lang="en-US" altLang="zh-CN" dirty="0"/>
              <a:t>IAT</a:t>
            </a:r>
            <a:r>
              <a:rPr lang="zh-CN" altLang="en-US" dirty="0"/>
              <a:t>数组相应位置</a:t>
            </a:r>
            <a:endParaRPr lang="en-US" altLang="zh-CN" dirty="0"/>
          </a:p>
          <a:p>
            <a:r>
              <a:rPr lang="en-US" altLang="zh-CN" dirty="0"/>
              <a:t>8. </a:t>
            </a:r>
            <a:r>
              <a:rPr lang="zh-CN" altLang="en-US" dirty="0"/>
              <a:t>重复步骤</a:t>
            </a:r>
            <a:r>
              <a:rPr lang="en-US" altLang="zh-CN" dirty="0"/>
              <a:t>4</a:t>
            </a:r>
            <a:r>
              <a:rPr lang="zh-CN" altLang="en-US" dirty="0"/>
              <a:t>到</a:t>
            </a:r>
            <a:r>
              <a:rPr lang="en-US" altLang="zh-CN" dirty="0"/>
              <a:t>7</a:t>
            </a:r>
            <a:r>
              <a:rPr lang="zh-CN" altLang="en-US" dirty="0"/>
              <a:t>，直到</a:t>
            </a:r>
            <a:r>
              <a:rPr lang="en-US" altLang="zh-CN" dirty="0"/>
              <a:t>INT</a:t>
            </a:r>
            <a:r>
              <a:rPr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27547060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70144-F8F8-4FA0-B0B7-D7687BA3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</a:t>
            </a:r>
            <a:r>
              <a:rPr lang="zh-CN" altLang="en-US" dirty="0"/>
              <a:t>文件加载后的</a:t>
            </a:r>
            <a:r>
              <a:rPr lang="en-US" altLang="zh-CN" dirty="0"/>
              <a:t>IAT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20D72A-A3A4-4932-9BEC-B0DD4D9B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51" y="2582985"/>
            <a:ext cx="9640721" cy="285975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62DB79-325F-46EF-A6B3-7C0968996B78}"/>
              </a:ext>
            </a:extLst>
          </p:cNvPr>
          <p:cNvSpPr/>
          <p:nvPr/>
        </p:nvSpPr>
        <p:spPr>
          <a:xfrm>
            <a:off x="7913463" y="2855952"/>
            <a:ext cx="732731" cy="1798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09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38B34A-D77A-435D-A932-987D3ACB66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43012" y="719930"/>
            <a:ext cx="8705976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下面哪个结构的数据，在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文件装载到内存中会产生变化？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B52A38-A7C5-457C-BF97-588D45A1E59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Import Name Table(INT)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7C708A-F0E2-4920-8605-C95DBA99F4D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Import Address Table(IAT)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757EA4-50D0-4884-9626-C6F0A46B374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IMAGE_IMPORT_DESCRIPTOR(IID)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FFD32D-D2E0-4290-B803-5C2E32732A6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IMAGE_IMPORT_BY_NAME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C5A3AC8-7ABC-4B96-9104-5AFCC3F1AC0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97921A2-C31B-4710-B1DA-2613971D474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5872E95-8D24-40E1-8359-9539EB84236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875F2DA-32F5-4C82-8F23-1DA97825B25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8F5608C-8EAC-4CEC-8F95-CE7220F2E4D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4EFE750-B21E-4A79-B6C3-00CE115C709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C22D1209-9DB3-471B-9431-6B104791DF3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786668D5-070E-4103-ABBD-4528F70A695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4CD6D5B2-B149-41F5-A80F-6A36518D4C6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D6117536-15D1-4F54-838B-3D0370346F0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F215D5A-A03B-4F3F-96F5-E9B6DDEB1C7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69688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4BA1F6-0687-4ACB-A7FC-008C2F8C642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14600" y="600076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库函数的内存地址存储在哪个结构中？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A85D4E-5EB9-4D02-9828-09B31F2A823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0C4F1E-F216-42EE-B2F1-DD11E69B08F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IAT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1E0CD3-9DCD-434E-A99B-3FCC8F307E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IMAGE_IMPORT_DESCRIPTOR(IID)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CC7527-7EA2-4690-BCC9-A0296CBB34A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IMAGE_IMPORT_BY_NAME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2CAAFEB-33C4-41F5-A98B-9EFB0AE5293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920ECF7-DC3D-4B6A-9FC6-8E43F8A8283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F7B25EE-02A9-43FF-BA90-BAF505225DC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A9A1036-D2E6-4A8B-9386-61FC7F23E16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03BD594-759D-4C47-ABB9-4950E1FF755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1502B0-6821-4A2A-91BD-CC59BCD8268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23236266-A1AB-4E34-9197-C0BE4718871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046F05C5-1500-47C5-962D-BC62D4A6626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5EF9CAAE-7B78-4EE6-B07E-F99CE4DAC9B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657AEF7-7A3D-4BDD-AC97-D152C28E635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277ACB2-A927-4782-B905-7A274D028AFC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576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FC0F5-B389-41ED-A389-E65C7FCC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结构的二进制文件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8A8B7C-FDC2-42E0-9423-0636706A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1" y="2148018"/>
            <a:ext cx="6234510" cy="3357044"/>
          </a:xfrm>
          <a:prstGeom prst="rect">
            <a:avLst/>
          </a:prstGeom>
        </p:spPr>
      </p:pic>
      <p:pic>
        <p:nvPicPr>
          <p:cNvPr id="1026" name="Picture 2" descr="PE Structure">
            <a:extLst>
              <a:ext uri="{FF2B5EF4-FFF2-40B4-BE49-F238E27FC236}">
                <a16:creationId xmlns:a16="http://schemas.microsoft.com/office/drawing/2014/main" id="{948C7104-0BFD-4859-9015-E97777349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72" y="1809653"/>
            <a:ext cx="5312618" cy="380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9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05801A-0374-4457-8B7B-D74C044362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函数名字符串存储在哪个数据结构中？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E81BBA-EE44-44AA-91FC-AD5E1A2962E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IAT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EE326F-696A-457F-83E1-79B60756A76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54E52C-C485-4321-827A-29C7BE4D49E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IMAGE_IMPORT_DESCRIPTOR(IID)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B40A72-9E41-4F2C-AB27-CB265D65C56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IMAGE_IMPORT_BY_NAME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BE612BA-3CF2-41A2-BC78-629501A5694B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AD233EC-7C86-408B-BDE7-E1FFEBB6101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F0E50C6-2084-4B47-8172-D08090C1B74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362FDAD-28F3-403B-B426-AB2ACF22AB3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48FA8D3-E2C3-4816-887C-FE42AD348E8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F91C92-EB28-4CFC-9533-AC53B9CA929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EC7A5C02-795B-46BC-86FA-AFC705DFC16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A22D050A-0E8A-4665-B0FF-FB15EB56C1B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19BFE8B-B4C6-43B6-ADFB-C6967CF2D95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54BB8D19-96EA-4A8D-8435-A7DB4B1E9439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13B3B48-58C8-4740-ACAD-216EDCA5657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04694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5D3A40-CB0E-4734-A1C7-D2FEDD9A8D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装载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文件时，将库函数的内存地址动态地写入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文件的导入表。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下面</a:t>
            </a:r>
            <a:r>
              <a:rPr lang="en-US" altLang="zh-CN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4</a:t>
            </a:r>
            <a:r>
              <a:rPr lang="zh-CN" alt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个数据结构的访问顺序是：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1]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2]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3]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4]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（填写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0DDFE09-C00B-4D27-B410-EFEAA0A5ACC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905AC9-5F3C-4A4A-BF58-A442EEFCF1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7023C5-9D10-4B67-B74E-3436ECAEAA8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264541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IAT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BF15EB-667E-4E5D-A386-FA4FB7D8741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350266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921FCC-E5E8-4C5A-96FC-707B99D88D8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352800" y="435991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IMAGE_IMPORT_DESCRIPTOR(IID)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BE01D7-1FF3-422B-B06F-1247472E7629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352800" y="5217160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IMAGE_IMPORT_BY_NAME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E1B0405-825E-4C45-AE15-A9784763B23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270970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78122F9-1549-43F0-9E58-884E65465F3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356695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FFD7AA8-8039-44E5-A938-41475B6427CB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2638425" y="442420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BAE3256-BB8C-49D3-89B1-958265187970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2638425" y="534574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58FEC48-3D77-4460-AAEA-B4E0516ED777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FFA99352-C94F-4F4F-BA69-95DEBFE2031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50D81CFA-2312-42DE-9612-F3B39765E31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4DB66DC8-6FC7-4632-9607-34C7AA53749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5512F0A5-B06B-41CD-AA3A-54125299F487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6EB717D-34E6-4ED2-80BE-3A2E1BD2DD89}"/>
              </a:ext>
            </a:extLst>
          </p:cNvPr>
          <p:cNvPicPr>
            <a:picLocks/>
          </p:cNvPicPr>
          <p:nvPr>
            <p:custDataLst>
              <p:tags r:id="rId1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85434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CAD46AD-F340-437F-9506-1B88F2AD18C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Microsoft Yahei" panose="020B0503020204020204" pitchFamily="34" charset="-122"/>
              </a:rPr>
              <a:t>导入表有哪些安全问题？如何进行安全加固？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4DF43C8-64AA-4A15-8EB8-091713FD9C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620D51-C4BE-40BE-B0AF-5A965953F5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E0DBED-45C1-4DE2-B8E9-844540B8A03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E629C328-07BD-4114-8575-3B1B388B574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9CEDA7B9-54F6-4112-91BC-33C44039847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8200F6EB-A00C-4B3A-9507-0C66AF86EB4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99FC1499-D0E5-45EF-AAB9-2AAFCB987E0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3531682-23DF-46A4-BA5B-B7338539C4A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8775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zh-CN" altLang="en-US" dirty="0"/>
              <a:t>导出表 </a:t>
            </a:r>
            <a:r>
              <a:rPr lang="en-US" altLang="zh-CN" dirty="0"/>
              <a:t>EAT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3FDA1B5-862A-410F-82D3-49147968D33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思考题：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操作系统如何确定哪个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的哪个函数在内存中的地址？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144B78E-D935-45AE-9B35-F761594DB04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8253D25-BB58-4B2B-9D26-22C73729661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D4010904-78B1-47A3-A85A-5D265C5DFEE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BD53B7E3-4C43-45CC-B73B-7F6F42266AF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76BED9A6-BD03-475D-BD08-DAD2470939E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5C17D925-FF14-4EEF-B57B-94E8862ED80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69CC22B-1DD5-4F12-9C60-58C4490C27D3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93445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8FAAB-B65D-4BE9-9574-FF09DE2E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DLL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0D5BE4-A5C3-4DC2-9866-BAB9344B7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9" y="1687481"/>
            <a:ext cx="7940675" cy="4092575"/>
          </a:xfrm>
        </p:spPr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操作系统提供了数量庞大的</a:t>
            </a:r>
            <a:r>
              <a:rPr lang="zh-CN" altLang="en-US" dirty="0">
                <a:solidFill>
                  <a:srgbClr val="FF0000"/>
                </a:solidFill>
              </a:rPr>
              <a:t>库函数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进程、内存、窗口、消息、文件、网络等</a:t>
            </a:r>
            <a:endParaRPr lang="en-US" altLang="zh-CN" dirty="0"/>
          </a:p>
          <a:p>
            <a:r>
              <a:rPr lang="zh-CN" altLang="en-US" dirty="0"/>
              <a:t>同时运行多个程序时，每个进程都包含相同的库，严重浪费内存</a:t>
            </a:r>
            <a:endParaRPr lang="en-US" altLang="zh-CN" dirty="0"/>
          </a:p>
          <a:p>
            <a:r>
              <a:rPr lang="en-US" altLang="zh-CN" dirty="0"/>
              <a:t>Dynamic Link </a:t>
            </a:r>
            <a:r>
              <a:rPr lang="en-US" altLang="zh-CN" dirty="0" err="1"/>
              <a:t>Libary</a:t>
            </a:r>
            <a:r>
              <a:rPr lang="en-US" altLang="zh-CN" dirty="0"/>
              <a:t>(DLL)</a:t>
            </a:r>
            <a:r>
              <a:rPr lang="zh-CN" altLang="en-US" dirty="0"/>
              <a:t>，内存映射</a:t>
            </a:r>
          </a:p>
        </p:txBody>
      </p:sp>
    </p:spTree>
    <p:extLst>
      <p:ext uri="{BB962C8B-B14F-4D97-AF65-F5344CB8AC3E}">
        <p14:creationId xmlns:p14="http://schemas.microsoft.com/office/powerpoint/2010/main" val="18469591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AABA8-C9E9-41D3-BE6E-A7F86D1C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81076"/>
            <a:ext cx="9143999" cy="868363"/>
          </a:xfrm>
        </p:spPr>
        <p:txBody>
          <a:bodyPr>
            <a:normAutofit/>
          </a:bodyPr>
          <a:lstStyle/>
          <a:p>
            <a:r>
              <a:rPr lang="en-US" altLang="zh-CN" dirty="0"/>
              <a:t>IMAGE_EXPORT_DIRECTORY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DD3160-5EF5-427B-8072-8AB8592F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7130"/>
            <a:ext cx="10515600" cy="4351338"/>
          </a:xfrm>
        </p:spPr>
        <p:txBody>
          <a:bodyPr/>
          <a:lstStyle/>
          <a:p>
            <a:r>
              <a:rPr lang="zh-CN" altLang="en-US" dirty="0"/>
              <a:t>导出表是</a:t>
            </a:r>
            <a:r>
              <a:rPr lang="en-US" altLang="zh-CN" dirty="0"/>
              <a:t>DLL</a:t>
            </a:r>
            <a:r>
              <a:rPr lang="zh-CN" altLang="en-US" dirty="0"/>
              <a:t>的核心机制</a:t>
            </a:r>
            <a:endParaRPr lang="en-US" altLang="zh-CN" dirty="0"/>
          </a:p>
          <a:p>
            <a:pPr lvl="1"/>
            <a:r>
              <a:rPr lang="zh-CN" altLang="en-US" dirty="0"/>
              <a:t>不同程序可以调用库文件中提供的函数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EAT</a:t>
            </a:r>
            <a:r>
              <a:rPr lang="zh-CN" altLang="en-US" dirty="0"/>
              <a:t>，得到库文件导出</a:t>
            </a:r>
            <a:r>
              <a:rPr lang="zh-CN" altLang="en-US" dirty="0">
                <a:solidFill>
                  <a:srgbClr val="FF0000"/>
                </a:solidFill>
              </a:rPr>
              <a:t>函数的入口地址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5970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1C2AD-236C-45BD-9988-5312F04A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81076"/>
            <a:ext cx="9143999" cy="868363"/>
          </a:xfrm>
        </p:spPr>
        <p:txBody>
          <a:bodyPr>
            <a:normAutofit/>
          </a:bodyPr>
          <a:lstStyle/>
          <a:p>
            <a:r>
              <a:rPr lang="en-US" altLang="zh-CN" dirty="0"/>
              <a:t>IMAGE_EXPORT_DIRECTORY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CA90D3-852A-4AD5-8E2D-C872436B2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089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typedef struct _IMAGE_EXPORT_DIRECTORY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    DWORD   Characteristics;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    DWORD   </a:t>
            </a:r>
            <a:r>
              <a:rPr lang="en-US" altLang="zh-CN" sz="1400" dirty="0" err="1"/>
              <a:t>TimeDateStamp</a:t>
            </a:r>
            <a:r>
              <a:rPr lang="en-US" altLang="zh-CN" sz="1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    WORD    </a:t>
            </a:r>
            <a:r>
              <a:rPr lang="en-US" altLang="zh-CN" sz="1400" dirty="0" err="1"/>
              <a:t>MajorVersion</a:t>
            </a:r>
            <a:r>
              <a:rPr lang="en-US" altLang="zh-CN" sz="1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    WORD    </a:t>
            </a:r>
            <a:r>
              <a:rPr lang="en-US" altLang="zh-CN" sz="1400" dirty="0" err="1"/>
              <a:t>MinorVersion</a:t>
            </a:r>
            <a:r>
              <a:rPr lang="en-US" altLang="zh-CN" sz="1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    DWORD   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    DWORD   Base;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    DWORD   </a:t>
            </a:r>
            <a:r>
              <a:rPr lang="en-US" altLang="zh-CN" sz="1400" dirty="0" err="1"/>
              <a:t>NumberOfFunctions</a:t>
            </a:r>
            <a:r>
              <a:rPr lang="en-US" altLang="zh-CN" sz="1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    DWORD   </a:t>
            </a:r>
            <a:r>
              <a:rPr lang="en-US" altLang="zh-CN" sz="1400" dirty="0" err="1"/>
              <a:t>NumberOfNames</a:t>
            </a:r>
            <a:r>
              <a:rPr lang="en-US" altLang="zh-CN" sz="1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    DWORD   </a:t>
            </a:r>
            <a:r>
              <a:rPr lang="en-US" altLang="zh-CN" sz="1400" dirty="0" err="1">
                <a:solidFill>
                  <a:srgbClr val="FF0000"/>
                </a:solidFill>
              </a:rPr>
              <a:t>AddressOfFunctions</a:t>
            </a:r>
            <a:r>
              <a:rPr lang="en-US" altLang="zh-CN" sz="1400" dirty="0">
                <a:solidFill>
                  <a:srgbClr val="FF0000"/>
                </a:solidFill>
              </a:rPr>
              <a:t>;</a:t>
            </a:r>
            <a:r>
              <a:rPr lang="en-US" altLang="zh-CN" sz="1400" dirty="0"/>
              <a:t>     // </a:t>
            </a:r>
            <a:r>
              <a:rPr lang="en-US" altLang="zh-CN" sz="1400" dirty="0">
                <a:solidFill>
                  <a:srgbClr val="FF0000"/>
                </a:solidFill>
              </a:rPr>
              <a:t>RVA</a:t>
            </a:r>
            <a:r>
              <a:rPr lang="en-US" altLang="zh-CN" sz="1400" dirty="0"/>
              <a:t> from base of image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    DWORD   </a:t>
            </a:r>
            <a:r>
              <a:rPr lang="en-US" altLang="zh-CN" sz="1400" dirty="0" err="1">
                <a:solidFill>
                  <a:srgbClr val="FF0000"/>
                </a:solidFill>
              </a:rPr>
              <a:t>AddressOfNames</a:t>
            </a:r>
            <a:r>
              <a:rPr lang="en-US" altLang="zh-CN" sz="1400" dirty="0">
                <a:solidFill>
                  <a:srgbClr val="FF0000"/>
                </a:solidFill>
              </a:rPr>
              <a:t>; </a:t>
            </a:r>
            <a:r>
              <a:rPr lang="en-US" altLang="zh-CN" sz="1400" dirty="0"/>
              <a:t>        // </a:t>
            </a:r>
            <a:r>
              <a:rPr lang="en-US" altLang="zh-CN" sz="1400" dirty="0">
                <a:solidFill>
                  <a:srgbClr val="FF0000"/>
                </a:solidFill>
              </a:rPr>
              <a:t>RVA</a:t>
            </a:r>
            <a:r>
              <a:rPr lang="en-US" altLang="zh-CN" sz="1400" dirty="0"/>
              <a:t> from base of image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    DWORD   </a:t>
            </a:r>
            <a:r>
              <a:rPr lang="en-US" altLang="zh-CN" sz="1400" dirty="0" err="1">
                <a:solidFill>
                  <a:srgbClr val="FF0000"/>
                </a:solidFill>
              </a:rPr>
              <a:t>AddressOfNameOrdinals</a:t>
            </a:r>
            <a:r>
              <a:rPr lang="en-US" altLang="zh-CN" sz="1400" dirty="0">
                <a:solidFill>
                  <a:srgbClr val="FF0000"/>
                </a:solidFill>
              </a:rPr>
              <a:t>;</a:t>
            </a:r>
            <a:r>
              <a:rPr lang="en-US" altLang="zh-CN" sz="1400" dirty="0"/>
              <a:t>  // </a:t>
            </a:r>
            <a:r>
              <a:rPr lang="en-US" altLang="zh-CN" sz="1400" dirty="0">
                <a:solidFill>
                  <a:srgbClr val="FF0000"/>
                </a:solidFill>
              </a:rPr>
              <a:t>RVA</a:t>
            </a:r>
            <a:r>
              <a:rPr lang="en-US" altLang="zh-CN" sz="1400" dirty="0"/>
              <a:t> from base of image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400" dirty="0"/>
              <a:t>} IMAGE_EXPORT_DIRECTORY, *PIMAGE_EXPORT_DIRECTORY;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84018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05F4B-F68E-4B74-B769-3172C96E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81076"/>
            <a:ext cx="9144000" cy="868363"/>
          </a:xfrm>
        </p:spPr>
        <p:txBody>
          <a:bodyPr>
            <a:normAutofit/>
          </a:bodyPr>
          <a:lstStyle/>
          <a:p>
            <a:r>
              <a:rPr lang="en-US" altLang="zh-CN" dirty="0"/>
              <a:t>IMAGE_EXPORT_DIRECTORY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5447E-90F2-42F7-9D3E-375BF9C4C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662" y="2076352"/>
            <a:ext cx="7940675" cy="409257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Name</a:t>
            </a:r>
          </a:p>
          <a:p>
            <a:pPr lvl="1"/>
            <a:r>
              <a:rPr lang="zh-CN" altLang="en-US" dirty="0"/>
              <a:t>库文件名字符串地址</a:t>
            </a:r>
            <a:endParaRPr lang="en-US" altLang="zh-CN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NumberOfFunctions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实际</a:t>
            </a:r>
            <a:r>
              <a:rPr lang="en-US" altLang="zh-CN" dirty="0"/>
              <a:t>Export</a:t>
            </a:r>
            <a:r>
              <a:rPr lang="zh-CN" altLang="en-US" dirty="0"/>
              <a:t>函数的个数</a:t>
            </a:r>
            <a:endParaRPr lang="en-US" altLang="zh-CN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NumberOfNames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Export</a:t>
            </a:r>
            <a:r>
              <a:rPr lang="zh-CN" altLang="en-US" dirty="0"/>
              <a:t>函数中具有名字的函数个数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4175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05F4B-F68E-4B74-B769-3172C96EC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841796"/>
            <a:ext cx="9144000" cy="868363"/>
          </a:xfrm>
        </p:spPr>
        <p:txBody>
          <a:bodyPr>
            <a:normAutofit/>
          </a:bodyPr>
          <a:lstStyle/>
          <a:p>
            <a:r>
              <a:rPr lang="en-US" altLang="zh-CN" dirty="0"/>
              <a:t>IMAGE_EXPORT_DIRECTORY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5447E-90F2-42F7-9D3E-375BF9C4C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662" y="1973406"/>
            <a:ext cx="7940675" cy="4092575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AddressOfFunctions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Export</a:t>
            </a:r>
            <a:r>
              <a:rPr lang="zh-CN" altLang="en-US" dirty="0"/>
              <a:t>函数地址数组</a:t>
            </a:r>
            <a:endParaRPr lang="en-US" altLang="zh-CN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AddressOfNames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函数名称地址数组</a:t>
            </a:r>
            <a:endParaRPr lang="en-US" altLang="zh-CN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AddressOfNameOrdinals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Ordinal</a:t>
            </a:r>
            <a:r>
              <a:rPr lang="zh-CN" altLang="en-US" dirty="0"/>
              <a:t>地址数组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23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FC0F5-B389-41ED-A389-E65C7FCC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系统可执行文件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25780C-9CB0-B18A-2F9B-6CE150CCA473}"/>
              </a:ext>
            </a:extLst>
          </p:cNvPr>
          <p:cNvSpPr txBox="1"/>
          <p:nvPr/>
        </p:nvSpPr>
        <p:spPr>
          <a:xfrm>
            <a:off x="639638" y="1851601"/>
            <a:ext cx="11552361" cy="1303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系统中，最常见的可执行文件格式是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ELF</a:t>
            </a:r>
            <a:r>
              <a:rPr lang="zh-CN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Executable and Linkable Format</a:t>
            </a:r>
            <a:r>
              <a:rPr lang="zh-CN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4AA671C-B5AE-3B09-2F91-1F6E8E149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F130263-A1EE-315B-D237-F1333DDC77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805587"/>
              </p:ext>
            </p:extLst>
          </p:nvPr>
        </p:nvGraphicFramePr>
        <p:xfrm>
          <a:off x="1802423" y="3154778"/>
          <a:ext cx="8238392" cy="3277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Visio" r:id="rId3" imgW="6800915" imgH="2714586" progId="Visio.Drawing.15">
                  <p:embed/>
                </p:oleObj>
              </mc:Choice>
              <mc:Fallback>
                <p:oleObj name="Visio" r:id="rId3" imgW="6800915" imgH="271458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423" y="3154778"/>
                        <a:ext cx="8238392" cy="32774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00843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A30DA-B170-49BC-B111-9870D41E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导出表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DDC45DF-7F2B-4CCF-99DB-03FDA3EE7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211" y="2414954"/>
            <a:ext cx="7186284" cy="3431748"/>
          </a:xfrm>
          <a:ln>
            <a:solidFill>
              <a:srgbClr val="7030A0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AB4435-AFD2-4173-9D3F-37B88FE2FD80}"/>
              </a:ext>
            </a:extLst>
          </p:cNvPr>
          <p:cNvSpPr/>
          <p:nvPr/>
        </p:nvSpPr>
        <p:spPr>
          <a:xfrm>
            <a:off x="2227385" y="3929972"/>
            <a:ext cx="2353130" cy="1092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041BA1-311B-4B3E-8790-A2B7BCF2516A}"/>
              </a:ext>
            </a:extLst>
          </p:cNvPr>
          <p:cNvSpPr/>
          <p:nvPr/>
        </p:nvSpPr>
        <p:spPr>
          <a:xfrm>
            <a:off x="5037014" y="4387418"/>
            <a:ext cx="3966437" cy="1270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03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FD887-AB0D-40B9-A658-CCB9DDA3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GetProcAddress</a:t>
            </a:r>
            <a:r>
              <a:rPr lang="en-US" altLang="zh-CN" dirty="0"/>
              <a:t>()</a:t>
            </a:r>
            <a:r>
              <a:rPr lang="zh-CN" altLang="en-US" dirty="0"/>
              <a:t>操作原理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C669BE-B7A1-4C0E-8340-B0959E101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从库中获得函数地址的</a:t>
            </a:r>
            <a:r>
              <a:rPr lang="en-US" altLang="zh-CN" dirty="0"/>
              <a:t>API</a:t>
            </a:r>
            <a:r>
              <a:rPr lang="zh-CN" altLang="en-US" dirty="0"/>
              <a:t>为</a:t>
            </a:r>
            <a:r>
              <a:rPr lang="en-US" altLang="zh-CN" dirty="0" err="1"/>
              <a:t>GetProcAddress</a:t>
            </a:r>
            <a:r>
              <a:rPr lang="en-US" altLang="zh-CN" dirty="0"/>
              <a:t>()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如何通过</a:t>
            </a:r>
            <a:r>
              <a:rPr lang="en-US" altLang="zh-CN" dirty="0">
                <a:solidFill>
                  <a:srgbClr val="FF0000"/>
                </a:solidFill>
              </a:rPr>
              <a:t>EAT</a:t>
            </a:r>
            <a:r>
              <a:rPr lang="zh-CN" altLang="en-US" dirty="0"/>
              <a:t>获得函数地址？</a:t>
            </a:r>
          </a:p>
        </p:txBody>
      </p:sp>
    </p:spTree>
    <p:extLst>
      <p:ext uri="{BB962C8B-B14F-4D97-AF65-F5344CB8AC3E}">
        <p14:creationId xmlns:p14="http://schemas.microsoft.com/office/powerpoint/2010/main" val="31753902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FD887-AB0D-40B9-A658-CCB9DDA3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GetProcAddress</a:t>
            </a:r>
            <a:r>
              <a:rPr lang="en-US" altLang="zh-CN" dirty="0"/>
              <a:t>()</a:t>
            </a:r>
            <a:r>
              <a:rPr lang="zh-CN" altLang="en-US" dirty="0"/>
              <a:t>操作原理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C669BE-B7A1-4C0E-8340-B0959E101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962"/>
            <a:ext cx="10515600" cy="4351338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en-US" altLang="zh-CN" dirty="0" err="1">
                <a:solidFill>
                  <a:srgbClr val="FF0000"/>
                </a:solidFill>
              </a:rPr>
              <a:t>AddressOfName</a:t>
            </a:r>
            <a:r>
              <a:rPr lang="zh-CN" altLang="en-US" dirty="0"/>
              <a:t>定位“函数名称数组”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在“</a:t>
            </a:r>
            <a:r>
              <a:rPr lang="zh-CN" altLang="en-US" dirty="0">
                <a:solidFill>
                  <a:srgbClr val="0070C0"/>
                </a:solidFill>
              </a:rPr>
              <a:t>函数名称数组</a:t>
            </a:r>
            <a:r>
              <a:rPr lang="zh-CN" altLang="en-US" dirty="0"/>
              <a:t>”中，通过比较字符串（</a:t>
            </a:r>
            <a:r>
              <a:rPr lang="en-US" altLang="zh-CN" dirty="0" err="1"/>
              <a:t>strcmp</a:t>
            </a:r>
            <a:r>
              <a:rPr lang="zh-CN" altLang="en-US" dirty="0"/>
              <a:t>），查找指定的函数名称</a:t>
            </a:r>
            <a:endParaRPr lang="en-US" altLang="zh-CN" dirty="0"/>
          </a:p>
          <a:p>
            <a:pPr lvl="1"/>
            <a:r>
              <a:rPr lang="zh-CN" altLang="en-US" dirty="0"/>
              <a:t>此时的数组索引称为</a:t>
            </a:r>
            <a:r>
              <a:rPr lang="en-US" altLang="zh-CN" dirty="0" err="1">
                <a:solidFill>
                  <a:srgbClr val="FF0000"/>
                </a:solidFill>
              </a:rPr>
              <a:t>name_index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3. </a:t>
            </a:r>
            <a:r>
              <a:rPr lang="zh-CN" altLang="en-US" dirty="0"/>
              <a:t>利用</a:t>
            </a:r>
            <a:r>
              <a:rPr lang="en-US" altLang="zh-CN" dirty="0" err="1"/>
              <a:t>AddressOfNameOridinals</a:t>
            </a:r>
            <a:r>
              <a:rPr lang="zh-CN" altLang="en-US" dirty="0"/>
              <a:t>成员，定位</a:t>
            </a:r>
            <a:r>
              <a:rPr lang="en-US" altLang="zh-CN" dirty="0">
                <a:solidFill>
                  <a:srgbClr val="0070C0"/>
                </a:solidFill>
              </a:rPr>
              <a:t>ordinal</a:t>
            </a:r>
            <a:r>
              <a:rPr lang="zh-CN" altLang="en-US" dirty="0">
                <a:solidFill>
                  <a:srgbClr val="0070C0"/>
                </a:solidFill>
              </a:rPr>
              <a:t>数组</a:t>
            </a:r>
          </a:p>
        </p:txBody>
      </p:sp>
    </p:spTree>
    <p:extLst>
      <p:ext uri="{BB962C8B-B14F-4D97-AF65-F5344CB8AC3E}">
        <p14:creationId xmlns:p14="http://schemas.microsoft.com/office/powerpoint/2010/main" val="37445173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FD887-AB0D-40B9-A658-CCB9DDA3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GetProcAddress</a:t>
            </a:r>
            <a:r>
              <a:rPr lang="en-US" altLang="zh-CN" dirty="0"/>
              <a:t>()</a:t>
            </a:r>
            <a:r>
              <a:rPr lang="zh-CN" altLang="en-US" dirty="0"/>
              <a:t>操作原理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C669BE-B7A1-4C0E-8340-B0959E101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189" y="1659201"/>
            <a:ext cx="7940675" cy="409257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在</a:t>
            </a:r>
            <a:r>
              <a:rPr lang="en-US" altLang="zh-CN" dirty="0">
                <a:solidFill>
                  <a:srgbClr val="0070C0"/>
                </a:solidFill>
              </a:rPr>
              <a:t>ordinal</a:t>
            </a:r>
            <a:r>
              <a:rPr lang="zh-CN" altLang="en-US" dirty="0">
                <a:solidFill>
                  <a:srgbClr val="0070C0"/>
                </a:solidFill>
              </a:rPr>
              <a:t>数组</a:t>
            </a:r>
            <a:r>
              <a:rPr lang="zh-CN" altLang="en-US" dirty="0"/>
              <a:t>中，通过</a:t>
            </a:r>
            <a:r>
              <a:rPr lang="en-US" altLang="zh-CN" dirty="0" err="1"/>
              <a:t>name_index</a:t>
            </a:r>
            <a:r>
              <a:rPr lang="zh-CN" altLang="en-US" dirty="0"/>
              <a:t>查找相应的</a:t>
            </a:r>
            <a:r>
              <a:rPr lang="en-US" altLang="zh-CN" dirty="0">
                <a:solidFill>
                  <a:srgbClr val="FF0000"/>
                </a:solidFill>
              </a:rPr>
              <a:t>ordinal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en-US" altLang="zh-CN" dirty="0" err="1"/>
              <a:t>AddressOfFunctions</a:t>
            </a:r>
            <a:r>
              <a:rPr lang="zh-CN" altLang="en-US" dirty="0"/>
              <a:t>，定位“</a:t>
            </a:r>
            <a:r>
              <a:rPr lang="zh-CN" altLang="en-US" dirty="0">
                <a:solidFill>
                  <a:srgbClr val="0070C0"/>
                </a:solidFill>
              </a:rPr>
              <a:t>函数地址数组</a:t>
            </a:r>
            <a:r>
              <a:rPr lang="zh-CN" altLang="en-US" dirty="0"/>
              <a:t>”（</a:t>
            </a:r>
            <a:r>
              <a:rPr lang="en-US" altLang="zh-CN" dirty="0"/>
              <a:t>EAT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在“函数地址数组”中，利用</a:t>
            </a:r>
            <a:r>
              <a:rPr lang="en-US" altLang="zh-CN" dirty="0"/>
              <a:t>ordinal</a:t>
            </a:r>
            <a:r>
              <a:rPr lang="zh-CN" altLang="en-US" dirty="0"/>
              <a:t>值作为索引，获得指定函数的起始地址</a:t>
            </a:r>
          </a:p>
        </p:txBody>
      </p:sp>
    </p:spTree>
    <p:extLst>
      <p:ext uri="{BB962C8B-B14F-4D97-AF65-F5344CB8AC3E}">
        <p14:creationId xmlns:p14="http://schemas.microsoft.com/office/powerpoint/2010/main" val="22421780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125C-7260-4165-8F08-40DA46E2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导出表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FB7E63-9891-4CBA-82F9-4A959C09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如果函数是以</a:t>
            </a:r>
            <a:r>
              <a:rPr lang="zh-CN" altLang="en-US" dirty="0">
                <a:solidFill>
                  <a:srgbClr val="FF0000"/>
                </a:solidFill>
              </a:rPr>
              <a:t>序号</a:t>
            </a:r>
            <a:r>
              <a:rPr lang="zh-CN" altLang="en-US" dirty="0"/>
              <a:t>导出的，那么查找的时候直接用序号减去</a:t>
            </a:r>
            <a:r>
              <a:rPr lang="en-US" altLang="zh-CN" dirty="0"/>
              <a:t>Base</a:t>
            </a:r>
            <a:r>
              <a:rPr lang="zh-CN" altLang="en-US" dirty="0"/>
              <a:t>，得到的值就是函数在</a:t>
            </a:r>
            <a:r>
              <a:rPr lang="en-US" altLang="zh-CN" dirty="0" err="1">
                <a:solidFill>
                  <a:srgbClr val="FF0000"/>
                </a:solidFill>
              </a:rPr>
              <a:t>AddressOfFunctions</a:t>
            </a:r>
            <a:r>
              <a:rPr lang="zh-CN" altLang="en-US" dirty="0"/>
              <a:t>中的下标</a:t>
            </a:r>
            <a:endParaRPr lang="en-US" altLang="zh-CN" dirty="0"/>
          </a:p>
          <a:p>
            <a:pPr lvl="1"/>
            <a:r>
              <a:rPr lang="en-US" altLang="zh-CN" b="1" i="0" dirty="0">
                <a:solidFill>
                  <a:schemeClr val="accent1"/>
                </a:solidFill>
                <a:effectLst/>
              </a:rPr>
              <a:t>Base</a:t>
            </a:r>
            <a:r>
              <a:rPr lang="en-US" altLang="zh-CN" b="0" i="0" dirty="0">
                <a:solidFill>
                  <a:schemeClr val="accent1"/>
                </a:solidFill>
                <a:effectLst/>
              </a:rPr>
              <a:t>: the number used to subtract from the ordinal number to get the index into the </a:t>
            </a:r>
            <a:r>
              <a:rPr lang="en-US" altLang="zh-CN" b="0" i="0" dirty="0" err="1">
                <a:solidFill>
                  <a:schemeClr val="accent1"/>
                </a:solidFill>
                <a:effectLst/>
              </a:rPr>
              <a:t>AddressOfFunctions</a:t>
            </a:r>
            <a:r>
              <a:rPr lang="en-US" altLang="zh-CN" b="0" i="0" dirty="0">
                <a:solidFill>
                  <a:schemeClr val="accent1"/>
                </a:solidFill>
                <a:effectLst/>
              </a:rPr>
              <a:t> array.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2873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D3C39B-F719-49E3-A459-2E96190D9C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IMAGE_EXPORT_DIRECTORY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结构的哪个成员指向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的“</a:t>
            </a:r>
            <a:r>
              <a:rPr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函数名称数组”？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0B90D1-32A2-43A4-B4D3-B3E543F477A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AddressOfNames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CD8081-1E7F-4A8C-80D5-A0B457A2479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AddressOfFunctions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AF1477-509D-4F46-B840-801F1E9EF7F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AddressOfNameOrdinals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FCBE96-014C-4629-8928-B19AFDDBB36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NumberOfNames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4B06EF8-C5C6-4957-AA93-604558A3093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A8D8977-7F6F-4886-99AD-82858840F07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0F61F2-23B2-470B-A096-4587BC0C1AC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9391E5F-2DA8-4F3C-94A6-4F8DDB0029B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D8E7DC0-39F7-4205-B132-A0ECDE724F2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E666071-A3CB-428B-B22B-76BFF99309A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DF101BD6-4FE3-4FAC-83FF-16F5EE610DF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33F0E064-9B5A-4F0F-BE8E-09E4A7CBCFA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4F1CFE75-E6BC-4CB0-AED6-F4E20CBE80D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E1CD4D64-EFBA-4A5A-85BF-55ADC0CE2BD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C663B46-5E99-4A87-8D47-A823BA03825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30403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D3C39B-F719-49E3-A459-2E96190D9C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IMAGE_EXPORT_DIRECTORY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结构的哪个成员指向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的“</a:t>
            </a:r>
            <a:r>
              <a:rPr lang="zh-CN" alt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函数地址数组”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EAT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）？</a:t>
            </a:r>
            <a:endParaRPr lang="zh-CN" altLang="en-US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0B90D1-32A2-43A4-B4D3-B3E543F477A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AddressOfNames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CD8081-1E7F-4A8C-80D5-A0B457A2479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AddressOfFunctions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AF1477-509D-4F46-B840-801F1E9EF7F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AddressOfNameOrdinals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FCBE96-014C-4629-8928-B19AFDDBB36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NumberOfNames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4B06EF8-C5C6-4957-AA93-604558A3093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A8D8977-7F6F-4886-99AD-82858840F070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0F61F2-23B2-470B-A096-4587BC0C1AC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9391E5F-2DA8-4F3C-94A6-4F8DDB0029B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D8E7DC0-39F7-4205-B132-A0ECDE724F2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E666071-A3CB-428B-B22B-76BFF99309A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DF101BD6-4FE3-4FAC-83FF-16F5EE610DF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33F0E064-9B5A-4F0F-BE8E-09E4A7CBCFA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4F1CFE75-E6BC-4CB0-AED6-F4E20CBE80D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E1CD4D64-EFBA-4A5A-85BF-55ADC0CE2BD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C663B46-5E99-4A87-8D47-A823BA03825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5286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FEEAC0-1E2A-48D7-9DE1-4F31C594043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36956" y="1078714"/>
            <a:ext cx="8718087" cy="4455474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给定库函数的函数名，定位该函数的起始地址的过程中，访问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IMAGE_EXPORT_DIRECTORY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结构成员的顺序是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1]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2]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3]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(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直接填写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C)</a:t>
            </a:r>
          </a:p>
          <a:p>
            <a:pPr marL="514350" indent="-514350">
              <a:lnSpc>
                <a:spcPct val="150000"/>
              </a:lnSpc>
              <a:buAutoNum type="alphaUcPeriod"/>
            </a:pP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AddressOfFunctions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AutoNum type="alphaUcPeriod"/>
            </a:pP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AddressOfNames</a:t>
            </a:r>
            <a:endParaRPr lang="en-US" altLang="zh-CN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AutoNum type="alphaUcPeriod"/>
            </a:pP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AddressOfOrdinals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36703FA-42C5-42D2-9235-B9E0921B173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5A250B-DC96-4953-8B53-34086B570C7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478D70-8335-4E34-BDD3-F6C0AF62BDA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D5A1BA72-C8C7-469B-B9D5-5C3DDCE9B5C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8E6F7F9B-F272-4AE5-95CD-4952BA557E5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787BA43B-80C8-4A66-84F5-5CB6B5F5137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952F23F9-F3CB-434B-873D-BDF15EB5DC6D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30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7733AFD-A8E0-42D0-8991-5C8C413C11D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873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969D0-D159-47F9-957C-49963E18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8B89F-D60A-42C3-84D9-4CFC3045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85" y="1825625"/>
            <a:ext cx="5644487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</a:rPr>
              <a:t>可执行文件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文件基本概念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难点：虚拟地址空间、相对虚拟地址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DOS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重点：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MZ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头、定位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PE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头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重点：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AddressOfEntryPoint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ImageBase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、数据目录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1"/>
            <a:endParaRPr lang="en-US" altLang="zh-CN" dirty="0">
              <a:latin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43E63B-68FB-02D8-13BB-70822027302D}"/>
              </a:ext>
            </a:extLst>
          </p:cNvPr>
          <p:cNvSpPr txBox="1"/>
          <p:nvPr/>
        </p:nvSpPr>
        <p:spPr>
          <a:xfrm>
            <a:off x="5964072" y="1825625"/>
            <a:ext cx="6093724" cy="3925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defTabSz="914400">
              <a:lnSpc>
                <a:spcPct val="13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lvl="1" indent="-228600" defTabSz="9144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难点：文件偏移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RAW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到内存地址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RVA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的转换方法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 defTabSz="914400">
              <a:lnSpc>
                <a:spcPct val="13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导入表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lvl="1" indent="-228600" defTabSz="9144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难点：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Import Name Table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）与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IAT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Import Address Table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 defTabSz="914400">
              <a:lnSpc>
                <a:spcPct val="13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导出表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lvl="1" indent="-228600" defTabSz="9144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难点：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AddressOfNames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AddressOfNameOrdinals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AddressOfFunctions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2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2802"/>
            <a:ext cx="12192000" cy="140530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i="0" dirty="0">
                <a:solidFill>
                  <a:schemeClr val="tx1"/>
                </a:solidFill>
                <a:ea typeface="宋体" panose="02010600030101010101" pitchFamily="2" charset="-122"/>
              </a:rPr>
              <a:t>汇编语言与逆向技术</a:t>
            </a:r>
            <a:br>
              <a:rPr lang="en-US" i="0" dirty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zh-CN" altLang="en-US" sz="3600" b="1" dirty="0">
                <a:solidFill>
                  <a:srgbClr val="7030A0"/>
                </a:solidFill>
              </a:rPr>
              <a:t>第</a:t>
            </a:r>
            <a:r>
              <a:rPr lang="en-US" altLang="zh-CN" sz="3600" b="1">
                <a:solidFill>
                  <a:srgbClr val="7030A0"/>
                </a:solidFill>
              </a:rPr>
              <a:t>9</a:t>
            </a:r>
            <a:r>
              <a:rPr lang="zh-CN" altLang="en-US" sz="3600" b="1">
                <a:solidFill>
                  <a:srgbClr val="7030A0"/>
                </a:solidFill>
              </a:rPr>
              <a:t>章 </a:t>
            </a:r>
            <a:r>
              <a:rPr lang="en-US" altLang="zh-CN" sz="3600" b="1" dirty="0">
                <a:solidFill>
                  <a:srgbClr val="7030A0"/>
                </a:solidFill>
              </a:rPr>
              <a:t>PE</a:t>
            </a:r>
            <a:r>
              <a:rPr lang="zh-CN" altLang="en-US" sz="3600" b="1" dirty="0">
                <a:solidFill>
                  <a:srgbClr val="7030A0"/>
                </a:solidFill>
              </a:rPr>
              <a:t>文件结构</a:t>
            </a:r>
            <a:endParaRPr lang="en-US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626471"/>
            <a:ext cx="121920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王志、李旭昇、过辰锴、邓琮弋</a:t>
            </a:r>
            <a:r>
              <a:rPr lang="en-US" altLang="zh-CN" sz="3600" b="0" i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/>
            <a:r>
              <a:rPr lang="en-US" altLang="zh-CN" sz="2400" b="0" i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</a:t>
            </a:r>
            <a:r>
              <a:rPr lang="en-US" altLang="zh-CN" sz="24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@nankai.edu.cn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5179843"/>
            <a:ext cx="12192000" cy="167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2025-2026</a:t>
            </a: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4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FC0F5-B389-41ED-A389-E65C7FCC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系统可执行文件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4AA671C-B5AE-3B09-2F91-1F6E8E149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F130263-A1EE-315B-D237-F1333DDC77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2423" y="3154778"/>
          <a:ext cx="8238392" cy="3277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Visio" r:id="rId3" imgW="6800915" imgH="2714586" progId="Visio.Drawing.15">
                  <p:embed/>
                </p:oleObj>
              </mc:Choice>
              <mc:Fallback>
                <p:oleObj name="Visio" r:id="rId3" imgW="6800915" imgH="2714586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6F130263-A1EE-315B-D237-F1333DDC77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423" y="3154778"/>
                        <a:ext cx="8238392" cy="32774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44C18200-CF26-4B53-D947-A5D3504EC3F7}"/>
              </a:ext>
            </a:extLst>
          </p:cNvPr>
          <p:cNvSpPr txBox="1"/>
          <p:nvPr/>
        </p:nvSpPr>
        <p:spPr>
          <a:xfrm>
            <a:off x="753941" y="1758352"/>
            <a:ext cx="10069390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静态链接器会以链接视图解析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ELF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动态链接器会以执行视图解析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ELF</a:t>
            </a:r>
            <a:r>
              <a:rPr lang="zh-CN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文件并动态链接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19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07DD0A0-0AF8-4F1D-BD12-1A31A9D6571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1722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以下哪些是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可执行文件？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C4127D-9341-44ED-93CE-0FEF318D7CB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.exe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44363E-EAF6-4151-A39B-417F01AA7BE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dll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7FFC33-CA8D-4BEB-A226-4585214011C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.doc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998C29-4BFF-4ACF-B98F-F31064C202F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.txt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BE70CB-89D7-485C-9863-D9CED68D89F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6F1FA6-B20F-4567-9A08-D44CDF3AD6E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D4F6E4-CD0F-488F-B3DF-3CE14BE716A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1BAE599-1CC4-4B88-BA55-0F040BB2119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B8F406F-6171-4B7D-9ADE-BE9D6C88639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E83CF8F-80ED-49D9-8035-28BFE61FB84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33535CA-7425-430A-99E0-CF875E24392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10897FAB-BB4B-4ED5-A0F9-72F75730697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E758DEE6-1327-498B-B754-7C138D92928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4737A59E-BC9E-4388-934B-BDF5A2140B5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E294A32-6861-4298-9C1A-25059FB4D1A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485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FF771C-3722-4AE3-B9B5-FF43985F66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可执行文件的格式是？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14B2A3-CC46-48E0-A1D0-58F1387903F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86A380-95B8-4B49-84E7-A9DD4D770CE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ELF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665FC1-925F-4560-BF16-CE7B8C0D2A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APK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618D32-4606-4592-9017-F1C79113303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ZIP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812B82C-4A1D-45CB-B377-5CC438CE1FBF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98DFED0-7311-4E55-B6BB-60572BF3030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2AA7C4A-6E3D-4DE7-BC73-AF8165E0835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591BCF6-5134-4504-8DFA-37A93456337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C820DC7-9DC1-4A7E-8E89-15292159F96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423E185-B281-4F69-A00A-EC734B7B302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C7AF595F-F3E2-48AB-9BE9-005EFF83497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8A8B9814-5E79-4BEA-8E6E-819544322E1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19D07345-C3C1-4E7E-BC3F-E863FD0FFAB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9EF3D1FA-20EB-49C4-81B5-FE34E5638AA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6911C48-8DBE-47DE-84A3-1DA3D467365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124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FB6E1F1-ABF8-4F6B-B4FF-2FFA1F94AB8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系统可执行文件的格式是？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D6458A-C764-42AD-8255-83C0918913E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9E0F36-4D97-4EFE-ACE2-612C1DE67A9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ELF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8D9D52-DFC6-4D61-91EF-80F3FDF07CB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APK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41EBE4-19AC-4C19-9611-C571AD7C4BD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ZIP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1E485E8-34E0-4237-BE30-68007958D94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AD675E1-F433-4B0E-9FE1-C9AD201BDBF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5C3D49A-3D2F-412E-A831-71F72C588B2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AC6A198-4D97-4133-9802-E535C215E97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3EA5710-5B64-4671-ADC1-DF17E9F5090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EEA1CDA-C456-4FD4-95AA-3496826B49E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B715EEB0-0ADA-4FF8-88A1-1E4EBB6CAC0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6D7E5DA2-4793-4B47-9A96-3E465092CA0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A38136B6-B052-43F4-AA34-E92818608C5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37D4B5F1-D9F6-4FA4-AF44-3488D71A9B5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8F90829-C25D-4C4B-98C9-D2DBF610F54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476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PE</a:t>
            </a:r>
            <a:r>
              <a:rPr lang="zh-CN" altLang="en-US" dirty="0"/>
              <a:t>文件基本概念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969D0-D159-47F9-957C-49963E18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8B89F-D60A-42C3-84D9-4CFC3045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85" y="1825625"/>
            <a:ext cx="5644487" cy="435133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宋体" panose="02010600030101010101" pitchFamily="2" charset="-122"/>
              </a:rPr>
              <a:t>可执行文件</a:t>
            </a:r>
            <a:endParaRPr lang="en-US" altLang="zh-CN" dirty="0"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文件基本概念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难点：虚拟地址空间、相对虚拟地址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DOS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重点：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MZ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头、定位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PE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头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重点：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AddressOfEntryPoint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ImageBase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、数据目录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1"/>
            <a:endParaRPr lang="en-US" altLang="zh-CN" dirty="0">
              <a:latin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43E63B-68FB-02D8-13BB-70822027302D}"/>
              </a:ext>
            </a:extLst>
          </p:cNvPr>
          <p:cNvSpPr txBox="1"/>
          <p:nvPr/>
        </p:nvSpPr>
        <p:spPr>
          <a:xfrm>
            <a:off x="5964072" y="1825625"/>
            <a:ext cx="6093724" cy="3925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defTabSz="914400">
              <a:lnSpc>
                <a:spcPct val="13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lvl="1" indent="-228600" defTabSz="9144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难点：文件偏移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RAW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到内存地址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RVA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的转换方法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 defTabSz="914400">
              <a:lnSpc>
                <a:spcPct val="13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导入表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lvl="1" indent="-228600" defTabSz="9144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难点：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Import Name Table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）与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IAT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Import Address Table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 defTabSz="914400">
              <a:lnSpc>
                <a:spcPct val="13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导出表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lvl="1" indent="-228600" defTabSz="9144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难点：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AddressOfNames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AddressOfNameOrdinals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AddressOfFunctions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7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E Format">
            <a:extLst>
              <a:ext uri="{FF2B5EF4-FFF2-40B4-BE49-F238E27FC236}">
                <a16:creationId xmlns:a16="http://schemas.microsoft.com/office/drawing/2014/main" id="{0324B934-2EE5-4F1B-873E-F4363A6F88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45" y="1825625"/>
            <a:ext cx="9462709" cy="4351338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EEBABEE-8CA6-4E80-B7D0-33833953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文件结构</a:t>
            </a:r>
          </a:p>
        </p:txBody>
      </p:sp>
    </p:spTree>
    <p:extLst>
      <p:ext uri="{BB962C8B-B14F-4D97-AF65-F5344CB8AC3E}">
        <p14:creationId xmlns:p14="http://schemas.microsoft.com/office/powerpoint/2010/main" val="73618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0871D-6248-4992-A966-42F70911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文件结构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72B48-FC62-46D9-BD06-8B898390C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文件使用的是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线性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地址空间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  <a:sym typeface="+mn-ea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所有代码和数据都在一个地址空间，组成</a:t>
            </a:r>
            <a:r>
              <a:rPr lang="en-US" altLang="zh-CN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文件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cs typeface="华文宋体" panose="02010600040101010101" charset="-122"/>
              <a:sym typeface="+mn-ea"/>
            </a:endParaRPr>
          </a:p>
          <a:p>
            <a:r>
              <a:rPr lang="en-US" altLang="zh-CN" dirty="0" err="1">
                <a:latin typeface="宋体" panose="02010600030101010101" pitchFamily="2" charset="-122"/>
                <a:sym typeface="+mn-ea"/>
              </a:rPr>
              <a:t>文件内容被分割为不同的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节</a:t>
            </a:r>
            <a:r>
              <a:rPr lang="en-US" altLang="zh-CN" dirty="0">
                <a:latin typeface="宋体" panose="02010600030101010101" pitchFamily="2" charset="-122"/>
                <a:sym typeface="+mn-ea"/>
              </a:rPr>
              <a:t>(Section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，也叫做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块、区块、段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等</a:t>
            </a:r>
            <a:r>
              <a:rPr lang="en-US" altLang="zh-CN" dirty="0">
                <a:latin typeface="宋体" panose="02010600030101010101" pitchFamily="2" charset="-122"/>
                <a:sym typeface="+mn-ea"/>
              </a:rPr>
              <a:t>)</a:t>
            </a:r>
          </a:p>
          <a:p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cs typeface="华文宋体" panose="02010600040101010101" charset="-122"/>
              <a:sym typeface="+mn-ea"/>
            </a:endParaRP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875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840F1-D017-4977-8EB3-0E791B61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DA4B9-EE36-401B-8903-0CA044C4C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 fontAlgn="auto">
              <a:buClrTx/>
            </a:pPr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代码节、数据节</a:t>
            </a:r>
            <a:endParaRPr lang="zh-CN" altLang="en-US" dirty="0">
              <a:latin typeface="宋体" panose="02010600030101010101" pitchFamily="2" charset="-122"/>
              <a:cs typeface="华文宋体" panose="02010600040101010101" charset="-122"/>
            </a:endParaRPr>
          </a:p>
          <a:p>
            <a:pPr marL="457200" lvl="1" indent="-457200" fontAlgn="auto">
              <a:buClrTx/>
            </a:pPr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各个节按页边界对齐（</a:t>
            </a:r>
            <a:r>
              <a:rPr lang="en-US" altLang="zh-CN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4096Bytes</a:t>
            </a:r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）</a:t>
            </a:r>
            <a:endParaRPr lang="zh-CN" altLang="en-US" dirty="0">
              <a:latin typeface="宋体" panose="02010600030101010101" pitchFamily="2" charset="-122"/>
              <a:cs typeface="华文宋体" panose="02010600040101010101" charset="-122"/>
            </a:endParaRPr>
          </a:p>
          <a:p>
            <a:pPr marL="457200" lvl="1" indent="-457200" fontAlgn="auto">
              <a:buClrTx/>
            </a:pPr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节是一个连续结构，没有大小限制</a:t>
            </a:r>
            <a:endParaRPr lang="zh-CN" altLang="en-US" dirty="0">
              <a:latin typeface="宋体" panose="02010600030101010101" pitchFamily="2" charset="-122"/>
              <a:cs typeface="华文宋体" panose="02010600040101010101" charset="-122"/>
            </a:endParaRPr>
          </a:p>
          <a:p>
            <a:pPr marL="457200" lvl="1" indent="-457200" fontAlgn="auto">
              <a:buClrTx/>
            </a:pPr>
            <a:r>
              <a:rPr lang="zh-CN" altLang="en-US" dirty="0"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每个节都有自己的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内存属性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cs typeface="华文宋体" panose="02010600040101010101" charset="-122"/>
              <a:sym typeface="+mn-ea"/>
            </a:endParaRPr>
          </a:p>
          <a:p>
            <a:pPr marL="914400" lvl="2" indent="-457200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华文宋体" panose="02010600040101010101" charset="-122"/>
                <a:sym typeface="+mn-ea"/>
              </a:rPr>
              <a:t>内存有哪些属性？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cs typeface="华文宋体" panose="02010600040101010101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89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544750F-D34B-42E7-9552-6DB65B5B689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一个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文件，在内存和在硬盘上占用的空间是否是一致的？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3E5BE12-2C61-41C7-A0A3-4556B69358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CE853EF-00D7-47FE-AE92-C809722A469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57FAF2BC-9556-4459-B678-9E59D8D781B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C5CC733F-C4D0-4F13-8112-9B36E164FF7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D6908832-B731-4F0A-8F10-ADE041FC898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1231F3BE-FFAB-455E-A295-48D52969B93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1A17405-ED70-4B0A-9109-D2176D55601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597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477342-0052-4B73-9E46-DD2E3064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38" y="1550377"/>
            <a:ext cx="7440246" cy="4890162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486708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3BDEFC9-4E29-4D97-BB6A-0AA4804CE77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系统是多用户多任务的系统，所有正在运行的程序是在同一个地址空间里面吗？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C6A6FF0-C9A5-406D-98FF-6FD349B418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448A5B-C3BC-47EB-948C-136399B4206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E2657C73-F889-4DDC-97AC-52227F41189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29628AED-BF81-4762-A4E6-BB90DE16780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69D65961-929D-4AB4-81BA-46568747C1FD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07B55512-BA1F-4B3C-9E56-D24218B9CD4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B68A332-6C33-423F-97EE-E48DCC6E7FF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061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B1E85-2793-40EA-BC49-109A892C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虚拟内存地址空间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170CD0-1015-4AFA-A187-FB1D9945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每个程序都有自己的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虚拟内存地址空间</a:t>
            </a:r>
            <a:r>
              <a:rPr lang="zh-CN" altLang="en-US" dirty="0">
                <a:sym typeface="+mn-ea"/>
              </a:rPr>
              <a:t>，虚拟空间的内存地址称为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虚拟地址</a:t>
            </a:r>
            <a:r>
              <a:rPr lang="zh-CN" altLang="en-US" dirty="0">
                <a:sym typeface="+mn-ea"/>
              </a:rPr>
              <a:t>(Virtual Address，VA)</a:t>
            </a:r>
            <a:endParaRPr lang="zh-CN" altLang="en-US" dirty="0"/>
          </a:p>
          <a:p>
            <a:pPr lvl="1"/>
            <a:r>
              <a:rPr lang="en-US" altLang="zh-CN" dirty="0"/>
              <a:t>4GB</a:t>
            </a:r>
          </a:p>
          <a:p>
            <a:pPr lvl="1"/>
            <a:r>
              <a:rPr lang="zh-CN" altLang="en-US" dirty="0"/>
              <a:t>不同进程的虚拟地址空间是相互</a:t>
            </a:r>
            <a:r>
              <a:rPr lang="zh-CN" altLang="en-US" dirty="0">
                <a:solidFill>
                  <a:srgbClr val="FF0000"/>
                </a:solidFill>
              </a:rPr>
              <a:t>隔离</a:t>
            </a:r>
            <a:r>
              <a:rPr lang="zh-CN" altLang="en-US" dirty="0"/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1819709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1F152-CC75-4ADA-AE6B-2B501FF5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虚拟地址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74770DE-766C-469C-A89C-F528037F9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18" y="1989139"/>
            <a:ext cx="7574017" cy="4092575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994548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3B598DF-F5CC-49D4-A09B-E35A14D01DB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一个进程的虚拟地址空间中只有一个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文件结构吗？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0C0C2C6-96BB-4677-BC37-DDB26BC5B8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8CE162-670F-4364-BC63-16E8EA80FD6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BE20B9-AE1B-4609-8C73-B2D77C55869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B9A77A-92D4-479C-8AEE-B1C1377FB67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827000" y="1270000"/>
            <a:ext cx="3332480" cy="132343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一个进程中的虚拟地址空间通常有多个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PE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文件结构，包括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dll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文件、操作系统内核文件等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97F081D-8227-4BDB-BF11-5B942E620C82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4" name="RemarkBack">
              <a:extLst>
                <a:ext uri="{FF2B5EF4-FFF2-40B4-BE49-F238E27FC236}">
                  <a16:creationId xmlns:a16="http://schemas.microsoft.com/office/drawing/2014/main" id="{8A52E19B-FFB8-4029-ABEA-48B13B5AF1F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Block">
              <a:extLst>
                <a:ext uri="{FF2B5EF4-FFF2-40B4-BE49-F238E27FC236}">
                  <a16:creationId xmlns:a16="http://schemas.microsoft.com/office/drawing/2014/main" id="{807CDA22-FED9-4022-8DC1-03FAFB37C03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TitleText">
              <a:extLst>
                <a:ext uri="{FF2B5EF4-FFF2-40B4-BE49-F238E27FC236}">
                  <a16:creationId xmlns:a16="http://schemas.microsoft.com/office/drawing/2014/main" id="{97B039EE-5C10-4222-828C-F21430F4C1F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F1CF200-0AAB-467C-8A4B-13E6F7BFCFC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35F2505A-B082-4FF7-9398-BF78BC3D6C1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15D57E2A-9321-4C3A-83AD-E47727A3990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539EDD24-EEFD-4A2E-898E-C1C5FE5B667E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43683F93-76D7-4609-BF78-6EAC490668F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6A2DB1D-4F86-4558-83C0-ACA18D9E6A5A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3885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84B58-1388-4408-B5A2-C050831E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FE98EFC-E342-4DBA-891F-038394A58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213" y="1975318"/>
            <a:ext cx="6409574" cy="3862775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55798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zh-CN" altLang="en-US" dirty="0"/>
              <a:t>可执行文件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6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798EB-74BE-43D0-898B-554D9D7B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472148-B126-46D5-8009-862417355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当PE文件通过Windows加载器载入内存后，内存中的版本称为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itchFamily="18" charset="0"/>
                <a:sym typeface="+mn-ea"/>
              </a:rPr>
              <a:t>模块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(Module)</a:t>
            </a:r>
            <a:endParaRPr lang="en-US" altLang="zh-CN" dirty="0">
              <a:latin typeface="宋体" panose="02010600030101010101" pitchFamily="2" charset="-122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映射文件的起始地址称为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itchFamily="18" charset="0"/>
                <a:sym typeface="+mn-ea"/>
              </a:rPr>
              <a:t>模块句柄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(hModule )</a:t>
            </a:r>
            <a:endParaRPr lang="en-US" altLang="zh-CN" dirty="0">
              <a:latin typeface="宋体" panose="02010600030101010101" pitchFamily="2" charset="-122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初始内存地址也称为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itchFamily="18" charset="0"/>
                <a:sym typeface="+mn-ea"/>
              </a:rPr>
              <a:t>基地址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(ImageBase )</a:t>
            </a:r>
            <a:endParaRPr lang="en-US" altLang="zh-CN" dirty="0">
              <a:latin typeface="宋体" panose="02010600030101010101" pitchFamily="2" charset="-122"/>
              <a:cs typeface="Times New Roman" pitchFamily="18" charset="0"/>
            </a:endParaRPr>
          </a:p>
          <a:p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7142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A8FE0-7BC8-43C0-8D44-2F953FD0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FF74D0-333B-40BE-A29D-07EE71E80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内存中的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itchFamily="18" charset="0"/>
                <a:sym typeface="+mn-ea"/>
              </a:rPr>
              <a:t>模块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代表进程将这个可执行文件所需要的代码、数据、资源、输入表、输出表及其它有用的数据结构都放在一个连续的内存节中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77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86DA2-FE5E-440F-99E0-F4EDD8FC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模块句柄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3A99CE-9A65-4811-BED6-D61C26344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Windows将Module的基地址作为Module的</a:t>
            </a:r>
            <a:r>
              <a:rPr lang="zh-CN" altLang="en-US" dirty="0">
                <a:solidFill>
                  <a:srgbClr val="FF0000"/>
                </a:solidFill>
              </a:rPr>
              <a:t>实例句柄</a:t>
            </a:r>
            <a:r>
              <a:rPr lang="zh-CN" altLang="en-US" dirty="0"/>
              <a:t>(Instance Handle，即Hinstance)。</a:t>
            </a:r>
            <a:endParaRPr lang="en-US" altLang="zh-CN" dirty="0"/>
          </a:p>
          <a:p>
            <a:pPr lvl="1"/>
            <a:r>
              <a:rPr lang="zh-CN" altLang="en-US" dirty="0"/>
              <a:t>GetModuleHandle获得DLL句柄，通过句柄访问DLL Module的内容</a:t>
            </a:r>
          </a:p>
          <a:p>
            <a:endParaRPr lang="zh-CN" altLang="en-US" dirty="0"/>
          </a:p>
        </p:txBody>
      </p:sp>
      <p:pic>
        <p:nvPicPr>
          <p:cNvPr id="4" name="图片 3" descr="1565190322(1)">
            <a:extLst>
              <a:ext uri="{FF2B5EF4-FFF2-40B4-BE49-F238E27FC236}">
                <a16:creationId xmlns:a16="http://schemas.microsoft.com/office/drawing/2014/main" id="{E1F476D2-F3D4-4ACE-8F4B-1F966C9E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60" y="4308690"/>
            <a:ext cx="8183880" cy="68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BA3C31F-9181-4803-B57C-3D172F6525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思考题：进程的内存空间中有多个模块。模块在内存中的位置是固定的吗？字符串、全局变量、函数等内存地址是固定的吗？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E679937-0EB1-4625-B8B5-0B1C171417E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3F219CF-3047-4A20-A99F-7A259F1C780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353E6C51-090C-43D5-92A9-334C13642A1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00D0FD00-E8F0-40C7-82CD-47E7B381388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5D96B01B-3CBB-47AA-A6AA-63902F648863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8860A53E-007A-4E50-98E8-E26DD07B4C45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C49853A-902B-4932-A7B2-D11C947E18D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405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67876-BCD1-4F6D-A177-2E0EE328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相对虚拟地址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8EDE37-94FD-4273-B973-246EA7844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模块的地址冲突问题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  <a:sym typeface="+mn-ea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模块的加载顺序和加载地址是不确定的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。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在可执行文件中，有许多地方需要内存地址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</a:endParaRPr>
          </a:p>
          <a:p>
            <a:pPr lvl="1"/>
            <a:r>
              <a:rPr lang="zh-CN" altLang="en-US" sz="2000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例如，引用全局变量时需要指定它的地址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文件有一个首选的载入地址(基地址)</a:t>
            </a:r>
            <a:endParaRPr lang="en-US" altLang="zh-CN" dirty="0">
              <a:latin typeface="宋体" panose="02010600030101010101" pitchFamily="2" charset="-122"/>
              <a:cs typeface="思源黑体 CN Medium" panose="020B0600000000000000" pitchFamily="34" charset="-122"/>
              <a:sym typeface="+mn-ea"/>
            </a:endParaRPr>
          </a:p>
          <a:p>
            <a:r>
              <a:rPr lang="en-US" altLang="zh-CN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思源黑体 CN Medium" panose="020B0600000000000000" pitchFamily="34" charset="-122"/>
                <a:sym typeface="+mn-ea"/>
              </a:rPr>
              <a:t>文件可以载入到进程空间任何地方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023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71DE0-691D-4A7F-8A02-1A9D6EFB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相对虚拟地址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5B1164-65E8-4F44-9E04-27D558EA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为了避免绝对内存地址，引入了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相对虚拟地址</a:t>
            </a:r>
            <a:r>
              <a:rPr lang="zh-CN" altLang="en-US" dirty="0">
                <a:sym typeface="+mn-ea"/>
              </a:rPr>
              <a:t>(Relative Virtual Address,  RVA )的概念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RVA是相对于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PE文件载入地址</a:t>
            </a:r>
            <a:r>
              <a:rPr lang="zh-CN" altLang="en-US" dirty="0">
                <a:sym typeface="+mn-ea"/>
              </a:rPr>
              <a:t>的偏移位置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2063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B0123-CB78-402E-8C13-DA2AC673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相对虚拟地址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716CD-58C7-443F-8CCC-100E0DD52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假设一个EXE文件从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itchFamily="18" charset="0"/>
                <a:sym typeface="+mn-ea"/>
              </a:rPr>
              <a:t>00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400000h处载入内存</a:t>
            </a:r>
            <a:endParaRPr lang="en-US" altLang="zh-CN" dirty="0">
              <a:latin typeface="宋体" panose="02010600030101010101" pitchFamily="2" charset="-122"/>
              <a:cs typeface="Times New Roman" pitchFamily="18" charset="0"/>
              <a:sym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代码节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起始地址为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401000h</a:t>
            </a:r>
            <a:r>
              <a:rPr lang="zh-CN" altLang="en-US" dirty="0">
                <a:latin typeface="宋体" panose="02010600030101010101" pitchFamily="2" charset="-122"/>
                <a:sym typeface="+mn-ea"/>
              </a:rPr>
              <a:t>，</a:t>
            </a:r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代码节起始地址的RVA计算方法如下:</a:t>
            </a:r>
            <a:endParaRPr lang="zh-CN" altLang="en-US" dirty="0">
              <a:latin typeface="宋体" panose="02010600030101010101" pitchFamily="2" charset="-122"/>
              <a:cs typeface="Times New Roman" pitchFamily="18" charset="0"/>
            </a:endParaRPr>
          </a:p>
          <a:p>
            <a:pPr marL="857250" lvl="1" indent="-457200" fontAlgn="auto"/>
            <a:r>
              <a:rPr lang="zh-CN" altLang="en-US" dirty="0">
                <a:latin typeface="宋体" panose="02010600030101010101" pitchFamily="2" charset="-122"/>
                <a:cs typeface="Times New Roman" pitchFamily="18" charset="0"/>
                <a:sym typeface="+mn-ea"/>
              </a:rPr>
              <a:t>目标地址401000h - 载入地址400000h = RVA 1000h</a:t>
            </a:r>
            <a:endParaRPr lang="zh-CN" altLang="en-US" kern="0" dirty="0">
              <a:latin typeface="宋体" panose="02010600030101010101" pitchFamily="2" charset="-122"/>
              <a:cs typeface="Times New Roman" pitchFamily="18" charset="0"/>
              <a:sym typeface="+mn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298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B8987-30C1-44AA-84A0-7C360516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相对虚拟地址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92C97-C586-4110-B7CB-55B0A181F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将RVA转换成虚拟地址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的过程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用实际的载入地址</a:t>
            </a:r>
            <a:r>
              <a:rPr lang="en-US" altLang="zh-CN" b="1" dirty="0" err="1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ImageBase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加相对虚拟地址</a:t>
            </a:r>
            <a:r>
              <a:rPr lang="zh-CN" altLang="en-US" b="1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RVA</a:t>
            </a:r>
            <a:endParaRPr lang="en-US" altLang="zh-CN" b="1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虚拟地址(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)=基地址(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ImageBase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)+相对虚拟地址(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RVA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)</a:t>
            </a:r>
            <a:endParaRPr lang="zh-CN" altLang="en-US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610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6A5DA-DB94-4B63-A3DC-F99F5900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文件偏移地址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F0636-20EC-4C58-B078-0A1FD0CF9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PE文件储存在磁盘中，某个数据的位置相对于文件头的偏移量称为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文件偏移地址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(File Offset)或物理地址(RAW Offset)。</a:t>
            </a:r>
            <a:endParaRPr lang="zh-CN" altLang="en-US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文件偏移地址从PE文件的第1个字节开始计数，起始值为0。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77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FC0F5-B389-41ED-A389-E65C7FCC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文件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E7809A-16F6-462E-B9F0-7489972F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59" y="1876219"/>
            <a:ext cx="7429882" cy="4000706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72290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7901021-EF31-410A-9AF3-1824C561599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52376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可执行程序是否仅包含汇编语言对应的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指令序列？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程序中除了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指令，还需要哪些信息。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DCFF459-95C3-4793-919E-B9613C9FAB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76E47F-CC77-4A60-878A-390060C0157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6652A3-2554-43C9-ABCB-9B1B73229A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01736D3-E1AB-46B3-B6C2-99F2A4CCEEB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827000" y="1270000"/>
            <a:ext cx="3332480" cy="2554545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可执行程序除了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CPU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指令序列，还需要包括操作系统相关的内容。因为程序中包含了操作系统相关内容，导致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Windows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上的程序不能运行在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Linux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上，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Linux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系统上的程序不能运行在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Windows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 panose="020B0503020204020204" pitchFamily="34" charset="-122"/>
              </a:rPr>
              <a:t>系统上。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C31DC4C-7601-443E-BE77-DB98506973D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3" name="RemarkBack">
              <a:extLst>
                <a:ext uri="{FF2B5EF4-FFF2-40B4-BE49-F238E27FC236}">
                  <a16:creationId xmlns:a16="http://schemas.microsoft.com/office/drawing/2014/main" id="{B87C5873-26CE-4F78-B347-527D0BEA4D3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markBlock">
              <a:extLst>
                <a:ext uri="{FF2B5EF4-FFF2-40B4-BE49-F238E27FC236}">
                  <a16:creationId xmlns:a16="http://schemas.microsoft.com/office/drawing/2014/main" id="{0A5CCEA6-F10D-4FDD-B88F-3E0DBDDCAC8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TitleText">
              <a:extLst>
                <a:ext uri="{FF2B5EF4-FFF2-40B4-BE49-F238E27FC236}">
                  <a16:creationId xmlns:a16="http://schemas.microsoft.com/office/drawing/2014/main" id="{83A59439-666B-49C2-A1F3-335E33A93DD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2E05EDE-FDA7-4A46-90FE-0B43726371B6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DFE742B9-7FC4-4468-B977-88109636AF2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E855726D-C1A4-4416-BF87-A2E2A0A1738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D6E40A4D-4B50-44FF-8D67-EBC2223615A7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606E9639-3C52-4061-A231-F3B1A99C6B7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D5B1E9F-9BE9-4A10-8F16-AEDBDAF4B4E6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0554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7A7062-5C6B-4604-9E43-86346E28888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文件结构为什么要使用相对虚拟地址？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1111487-5389-43AC-9FBE-2FE8232574B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DACF976-D88C-4956-949D-A4D13B3155C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4CB1163A-46AB-41EB-B983-0339D4DD5BF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C23EDFBE-6F75-470C-B7AE-67AF50DC3D0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647ED58A-6CBD-41B8-B290-F374A1388F6B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898A0974-B2C6-4F1F-B8C2-AE440F23338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1ADB939-A302-49DE-8F8F-A8350B47624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1364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C2B319E-5893-4195-944C-85933251C75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文件的偏移地址（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RAW Offset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）是否等于相对虚拟地址（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RVA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FAA3F-AAE3-4C2B-A6EC-E3974737BE5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69275F-911B-433E-BA6A-1A81949CB33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不是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94CC7F-DE86-4651-B15C-FBEC1579C890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3CEB3BF-279E-44FA-8DEA-9BEC7E58525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21FDBF0-6293-4439-A781-06E13E0751B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CACC19B-F947-4ABC-9F18-04AE5483E91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24005E9-C4B3-4F2F-91DC-19A08AF78A3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A3ED3D0F-6BBA-4D8E-94FF-44CBFFA4D7B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4C84D6B4-DE14-4D39-B2D5-7F4CF7A8E0A6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B765F8B1-E9CF-4CCD-8CD4-A349D874205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1744A02-366B-4A6C-B9B6-09520C2E0591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3555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B581E2-8538-447F-BE24-D73518A99F4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06500" y="18542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hello.exe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在内存中的基地址（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ImageBase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）是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00400000h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，入口点的相对虚拟地址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RVA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hello.exe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执行的第一条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指令的相对虚拟地址）是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00001000h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hello.exe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的入口点虚拟地址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VA</a:t>
            </a:r>
            <a:r>
              <a:rPr lang="zh-CN" alt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是 ？</a:t>
            </a:r>
            <a:endParaRPr lang="en-US" altLang="zh-CN" sz="26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1394706-5A2F-40B0-AB75-1B7BCC62B99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F1BF6F-7555-492A-8B2F-E1E649A3FA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89A2AA3-FB48-42B6-94B4-2317F9F4812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793A3A65-2DC1-4C82-AA26-B88D27DCF89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EFF59FA3-C7C6-4537-B398-86856E3EC33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4AB7F2BC-3F05-45C8-8D3B-974A13E9E49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54E3CC0C-69D5-467E-83A9-C224E51FD6CF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27DDD07-D438-43C1-8150-8650123BBB73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7694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DOS</a:t>
            </a:r>
            <a:r>
              <a:rPr lang="zh-CN" altLang="en-US" dirty="0"/>
              <a:t>文件头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3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83D2A01-77EA-4D82-94A8-0C62136058E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为什么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系统要用一个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DOS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程序作为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文件的头部？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1037C51-7D51-4231-A781-C21B2607EF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5CF47A3-2FA4-42ED-B7BD-068E750795E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7" name="TitleBackground">
              <a:extLst>
                <a:ext uri="{FF2B5EF4-FFF2-40B4-BE49-F238E27FC236}">
                  <a16:creationId xmlns:a16="http://schemas.microsoft.com/office/drawing/2014/main" id="{242A4844-082C-4E7E-B123-F3C9CDCF682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>
              <a:extLst>
                <a:ext uri="{FF2B5EF4-FFF2-40B4-BE49-F238E27FC236}">
                  <a16:creationId xmlns:a16="http://schemas.microsoft.com/office/drawing/2014/main" id="{812E2783-710B-4A5F-B46E-0811E700AED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>
              <a:extLst>
                <a:ext uri="{FF2B5EF4-FFF2-40B4-BE49-F238E27FC236}">
                  <a16:creationId xmlns:a16="http://schemas.microsoft.com/office/drawing/2014/main" id="{FCD34CE1-2B44-4398-91D0-EBE0FE8AC02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0" name="TipText">
              <a:extLst>
                <a:ext uri="{FF2B5EF4-FFF2-40B4-BE49-F238E27FC236}">
                  <a16:creationId xmlns:a16="http://schemas.microsoft.com/office/drawing/2014/main" id="{F21C785C-F882-4125-BC3A-ACB30E13937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57DFDBB-07F1-4955-837D-A03A40CDB00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7582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26404-7A1B-4801-82EF-70EC6914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DOS</a:t>
            </a:r>
            <a:r>
              <a:rPr lang="zh-CN" altLang="en-US" dirty="0"/>
              <a:t>文件头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0EA5E7-51DD-475A-9911-E3A6553DD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每个PE文件都是以一个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16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位的DOS程序开始的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DOS MZ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头与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DOS stub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  <a:sym typeface="+mn-ea"/>
              </a:rPr>
              <a:t>合称为DOS文件头</a:t>
            </a:r>
          </a:p>
          <a:p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341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3EE33E-17FB-4F31-AB35-141B7FC4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思源黑体 CN Medium" panose="020B0600000000000000" pitchFamily="34" charset="-122"/>
                <a:cs typeface="Times New Roman" panose="02020603050405020304" pitchFamily="18" charset="0"/>
                <a:sym typeface="+mn-ea"/>
              </a:rPr>
              <a:t>IMAGE_ DOS _HEADER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4C4849-C98B-4C54-9C7A-243B0FE1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6" y="1962560"/>
            <a:ext cx="5333988" cy="41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8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557DF-F841-4743-A427-FB97DB0C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DOS</a:t>
            </a:r>
            <a:r>
              <a:rPr lang="zh-CN" altLang="en-US" dirty="0"/>
              <a:t>文件头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87D1BE-A31D-4B21-A824-FF1479DE4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797" y="2322201"/>
            <a:ext cx="7353678" cy="255918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2B66CEB-DE69-4BE5-AAC2-2A8EFE586A82}"/>
              </a:ext>
            </a:extLst>
          </p:cNvPr>
          <p:cNvSpPr/>
          <p:nvPr/>
        </p:nvSpPr>
        <p:spPr>
          <a:xfrm>
            <a:off x="2202024" y="4397829"/>
            <a:ext cx="1194319" cy="373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9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56966A6-BEA2-47AE-AAC4-8C63CFC0188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文件的前两个字节是确定的吗？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9C3C9C-E412-4872-96A4-86A93599051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9473DA-4F95-46CD-A423-731A94FCADB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不是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AC4FD11-126C-4FE8-92CE-CD8A3E39B226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4316EBC-B128-4039-B5CA-5681F07989E1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7570A33-5830-48D3-848C-73B70695E0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5CE1B62-D899-45B0-87ED-DE9AABE1FB7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BD1AFCFE-1B03-4D90-A592-4479E8ECB30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05D45B0-E3DE-4AF5-B04B-7C5EA3F9A81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D9357B2-2DD3-43F1-9B66-16AFA42B986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D944E9B2-7A37-49DC-8D81-E54CE413A15B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2634C34-D77E-4EBC-9294-BC3F167CEEB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9350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F50DC8D-927F-4426-81E2-BD0C071CB0E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文件开始的两个字节是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1BFCC12-9FE7-4B1B-A200-703072733E8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C764041-4910-4B49-8A45-4E716994F72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6A4D8E15-1FF7-4167-BD3B-D31DAA8B13E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454491CB-D7E9-4ECE-A823-BDADD4955EC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6E50FCD9-09D0-4D74-8936-8E0E782CAC5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5E4B355A-D96A-4939-8982-6F8E32763CA9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188CC2A-214A-46BC-BC57-D2A763BFB506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17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551CE57-D4D6-42BC-A6C0-2B06378408B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上的可执行文件格式是一样的吗？ （使用相同的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上的可执行程序是否可以在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上执行。）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DB2E6C-8E39-4364-B14A-CD96F48A430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0F996B-8116-4B83-880F-D011E97FAE7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不是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9E8F664-80DE-4359-94FB-BFCE59C83F8C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DED34E7-D8FD-4900-8D2B-4BF5AECC0B18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604CAEE-3C07-4448-9187-6027AA4100F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F1FDAD9-02E1-4A37-BE1E-902EC067107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EE499B8-E43D-4B03-A833-457689A1DD4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C77EBAA3-B20A-4825-B94C-0A2AC913961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A8055A97-C9DC-43E0-ABC4-020B0D6191F6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69C47B50-A02E-4A44-A757-7FCDE937F9D3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29A6ECB-A235-4753-9EB1-52D579E455F9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8779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7C5D6F9-D2EF-4705-BD5B-1BE7D29ADA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如何通过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DOS Stub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结构找到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头在文件中的位置？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BCF5941-F74A-46CA-B203-513082D20A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D3724C0-01E9-4A6D-9950-57D429585FB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F13A1D53-D5F0-4598-919D-6C0F18C2343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CB13DC9F-B5EA-4265-8702-C866AE230EE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A0644516-1CA9-47C2-A823-FC8B8084068A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A9C5A435-6AE2-448A-AB03-ACACCE67373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B558FC3-B472-4961-9FC8-0460CEA807F7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851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PE</a:t>
            </a:r>
            <a:r>
              <a:rPr lang="zh-CN" altLang="en-US" dirty="0"/>
              <a:t>文件头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5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29E91-3E3E-4D8F-97C9-437C9885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文件头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097F4-A939-4AD0-8526-8D90DF01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285" y="1989139"/>
            <a:ext cx="10173902" cy="4092575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  <a:r>
              <a:rPr lang="en-US" altLang="zh-CN" dirty="0">
                <a:latin typeface="宋体" panose="02010600030101010101" pitchFamily="2" charset="-122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PE Header</a:t>
            </a:r>
            <a:r>
              <a:rPr lang="en-US" altLang="zh-CN" dirty="0">
                <a:latin typeface="宋体" panose="02010600030101010101" pitchFamily="2" charset="-122"/>
              </a:rPr>
              <a:t>)</a:t>
            </a:r>
            <a:r>
              <a:rPr lang="zh-CN" altLang="en-US" dirty="0">
                <a:latin typeface="宋体" panose="02010600030101010101" pitchFamily="2" charset="-122"/>
              </a:rPr>
              <a:t>紧跟在</a:t>
            </a:r>
            <a:r>
              <a:rPr lang="en-US" altLang="zh-CN" dirty="0">
                <a:latin typeface="宋体" panose="02010600030101010101" pitchFamily="2" charset="-122"/>
              </a:rPr>
              <a:t>DOS stub</a:t>
            </a:r>
            <a:r>
              <a:rPr lang="zh-CN" altLang="en-US" dirty="0">
                <a:latin typeface="宋体" panose="02010600030101010101" pitchFamily="2" charset="-122"/>
              </a:rPr>
              <a:t>的后面</a:t>
            </a:r>
            <a:endParaRPr lang="en-US" altLang="zh-CN" dirty="0">
              <a:latin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</a:rPr>
              <a:t>IMAGE_DOS_HEADER</a:t>
            </a:r>
            <a:r>
              <a:rPr lang="zh-CN" altLang="en-US" dirty="0">
                <a:latin typeface="宋体" panose="02010600030101010101" pitchFamily="2" charset="-122"/>
              </a:rPr>
              <a:t>结构的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</a:rPr>
              <a:t>e_lfanew</a:t>
            </a:r>
            <a:r>
              <a:rPr lang="zh-CN" altLang="en-US" dirty="0">
                <a:latin typeface="宋体" panose="02010600030101010101" pitchFamily="2" charset="-122"/>
              </a:rPr>
              <a:t>字段定位</a:t>
            </a:r>
            <a:r>
              <a:rPr lang="en-US" altLang="zh-CN" dirty="0">
                <a:latin typeface="宋体" panose="02010600030101010101" pitchFamily="2" charset="-122"/>
              </a:rPr>
              <a:t>PE Header</a:t>
            </a:r>
            <a:r>
              <a:rPr lang="zh-CN" altLang="en-US" dirty="0">
                <a:latin typeface="宋体" panose="02010600030101010101" pitchFamily="2" charset="-122"/>
              </a:rPr>
              <a:t>的起始偏移量，加上基址，得到</a:t>
            </a:r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文件头的指针</a:t>
            </a:r>
            <a:endParaRPr lang="en-US" altLang="zh-CN" dirty="0">
              <a:latin typeface="宋体" panose="02010600030101010101" pitchFamily="2" charset="-122"/>
            </a:endParaRPr>
          </a:p>
          <a:p>
            <a:pPr lvl="1"/>
            <a:r>
              <a:rPr lang="en-US" altLang="zh-CN" dirty="0" err="1">
                <a:latin typeface="宋体" panose="02010600030101010101" pitchFamily="2" charset="-122"/>
              </a:rPr>
              <a:t>PNTHeader</a:t>
            </a:r>
            <a:r>
              <a:rPr lang="en-US" altLang="zh-CN" dirty="0">
                <a:latin typeface="宋体" panose="02010600030101010101" pitchFamily="2" charset="-122"/>
              </a:rPr>
              <a:t> = </a:t>
            </a:r>
            <a:r>
              <a:rPr lang="en-US" altLang="zh-CN" dirty="0" err="1">
                <a:latin typeface="宋体" panose="02010600030101010101" pitchFamily="2" charset="-122"/>
              </a:rPr>
              <a:t>ImageBase+DosHeader</a:t>
            </a:r>
            <a:r>
              <a:rPr lang="en-US" altLang="zh-CN" dirty="0">
                <a:latin typeface="宋体" panose="02010600030101010101" pitchFamily="2" charset="-122"/>
              </a:rPr>
              <a:t>-&gt;</a:t>
            </a:r>
            <a:r>
              <a:rPr lang="en-US" altLang="zh-CN" dirty="0" err="1">
                <a:latin typeface="宋体" panose="02010600030101010101" pitchFamily="2" charset="-122"/>
              </a:rPr>
              <a:t>e_lfanew</a:t>
            </a:r>
            <a:endParaRPr lang="en-US" altLang="zh-CN" dirty="0">
              <a:latin typeface="宋体" panose="02010600030101010101" pitchFamily="2" charset="-122"/>
            </a:endParaRPr>
          </a:p>
          <a:p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377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1BFB5-BFC0-4362-9BB1-25A285DC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</a:t>
            </a:r>
            <a:r>
              <a:rPr lang="zh-CN" altLang="en-US" dirty="0"/>
              <a:t>文件头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77E1324-C42D-466F-A10C-617EB00F1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388" y="2660581"/>
            <a:ext cx="7328277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34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60BB7-F509-4253-9534-1F84019D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</a:rPr>
              <a:t>PE</a:t>
            </a:r>
            <a:r>
              <a:rPr lang="zh-CN" altLang="en-US" dirty="0">
                <a:latin typeface="宋体" panose="02010600030101010101" pitchFamily="2" charset="-122"/>
              </a:rPr>
              <a:t>文件头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5508C7-D945-4714-A022-FBC2F691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931"/>
            <a:ext cx="10515600" cy="4146032"/>
          </a:xfrm>
        </p:spPr>
        <p:txBody>
          <a:bodyPr/>
          <a:lstStyle/>
          <a:p>
            <a:r>
              <a:rPr lang="en-US" altLang="zh-CN" dirty="0"/>
              <a:t>Signature</a:t>
            </a:r>
          </a:p>
          <a:p>
            <a:r>
              <a:rPr lang="en-US" altLang="zh-CN" dirty="0" err="1"/>
              <a:t>FileHeader</a:t>
            </a:r>
            <a:endParaRPr lang="en-US" altLang="zh-CN" dirty="0"/>
          </a:p>
          <a:p>
            <a:r>
              <a:rPr lang="en-US" altLang="zh-CN" dirty="0" err="1"/>
              <a:t>OptionalHeader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1A9941-33E4-498E-BC7A-968A875E3B25}"/>
              </a:ext>
            </a:extLst>
          </p:cNvPr>
          <p:cNvSpPr/>
          <p:nvPr/>
        </p:nvSpPr>
        <p:spPr>
          <a:xfrm>
            <a:off x="487680" y="5992297"/>
            <a:ext cx="9676598" cy="369332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https://docs.microsoft.com/en-us/windows/win32/api/winnt/ns-winnt-image_nt_headers32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31F67B-C8DC-49E8-92DB-913EE842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29" y="1898890"/>
            <a:ext cx="6161917" cy="3885206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84838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2FCA6-3986-4A70-8E31-91181C87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D8AD4-775E-4F61-B54D-7D2A6644A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在一个有效的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文件，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Signature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字段的值是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00004550h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ASCII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字符是“</a:t>
            </a:r>
            <a:r>
              <a:rPr lang="en-US" altLang="zh-CN" dirty="0">
                <a:latin typeface="宋体" panose="02010600030101010101" pitchFamily="2" charset="-122"/>
              </a:rPr>
              <a:t>PE\0\0”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BD68CB-285B-456F-B973-642329F7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11" y="3705727"/>
            <a:ext cx="8621378" cy="775392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7977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25ED2-B5DB-4050-9884-907129EE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FileHeader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A16E56-E4DF-4C2C-AD1B-FAC5CF81B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IMAGE_FILE_HEADER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结构中记录了</a:t>
            </a:r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PE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文件的一些基本信息，并指出了</a:t>
            </a:r>
            <a:r>
              <a:rPr lang="en-US" altLang="zh-CN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IMAGE_OPTIONAL_HEADER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的大小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FE6508-B975-4D07-AC47-B36AE418A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19" y="3479541"/>
            <a:ext cx="8136904" cy="2488641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125FB5-FD71-412D-BCDD-D7D6223ED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5" y="3479541"/>
            <a:ext cx="3068603" cy="2488641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860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A5534-8537-48CF-93C8-8CA468E4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FileHeader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BD97C35-8C96-40DE-BF1A-2A0F3C32A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215" y="2344940"/>
            <a:ext cx="7366379" cy="3022755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796727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FC5C2-FF94-4F8E-9E19-FE3988E4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B75F9-2879-44B8-8F52-906D5F845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911" y="2061933"/>
            <a:ext cx="4631371" cy="4092575"/>
          </a:xfrm>
        </p:spPr>
        <p:txBody>
          <a:bodyPr/>
          <a:lstStyle/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Machine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可执行文件的目标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类型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文件可以在多种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机器上使用，不同平台上指令的机器码不同。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D53B0C-A64A-4071-8351-1050507F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245" y="2061933"/>
            <a:ext cx="5543951" cy="339058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92E286-7FAA-431F-A60C-C35D5FEB764D}"/>
              </a:ext>
            </a:extLst>
          </p:cNvPr>
          <p:cNvSpPr/>
          <p:nvPr/>
        </p:nvSpPr>
        <p:spPr>
          <a:xfrm>
            <a:off x="1545456" y="5639092"/>
            <a:ext cx="9287577" cy="369332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https://docs.microsoft.com/en-us/windows/win32/api/winnt/ns-winnt-image_file_header</a:t>
            </a:r>
          </a:p>
        </p:txBody>
      </p:sp>
    </p:spTree>
    <p:extLst>
      <p:ext uri="{BB962C8B-B14F-4D97-AF65-F5344CB8AC3E}">
        <p14:creationId xmlns:p14="http://schemas.microsoft.com/office/powerpoint/2010/main" val="19046661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E0254-B8E2-495C-B7DA-E1BECA9B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NumberOfSections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EE781F-A651-4E1B-8F65-051F9DE29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NumberOfSections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记录节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(Section)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的数量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节表紧跟在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IMAGE_NT_HEADERS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后面定义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83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A54EB-49E1-42EF-9A2D-EF5C311C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可执行文件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D747A-0FFE-40F3-8E45-E067FD1C5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247" y="1852246"/>
            <a:ext cx="9945076" cy="4229468"/>
          </a:xfrm>
        </p:spPr>
        <p:txBody>
          <a:bodyPr/>
          <a:lstStyle/>
          <a:p>
            <a:r>
              <a:rPr lang="zh-CN" altLang="en-US" dirty="0"/>
              <a:t>可执行文件 </a:t>
            </a:r>
            <a:r>
              <a:rPr lang="en-US" altLang="zh-CN" dirty="0"/>
              <a:t>(executable file) </a:t>
            </a:r>
          </a:p>
          <a:p>
            <a:pPr lvl="1"/>
            <a:r>
              <a:rPr lang="zh-CN" altLang="en-US" dirty="0"/>
              <a:t>可以由</a:t>
            </a:r>
            <a:r>
              <a:rPr lang="zh-CN" altLang="en-US" b="1" dirty="0">
                <a:solidFill>
                  <a:srgbClr val="FF0000"/>
                </a:solidFill>
              </a:rPr>
              <a:t>操作系统</a:t>
            </a:r>
            <a:r>
              <a:rPr lang="zh-CN" altLang="en-US" dirty="0"/>
              <a:t>进行</a:t>
            </a:r>
            <a:r>
              <a:rPr lang="zh-CN" altLang="en-US" dirty="0">
                <a:solidFill>
                  <a:srgbClr val="0070C0"/>
                </a:solidFill>
              </a:rPr>
              <a:t>加载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70C0"/>
                </a:solidFill>
              </a:rPr>
              <a:t>执行</a:t>
            </a:r>
            <a:r>
              <a:rPr lang="zh-CN" altLang="en-US" dirty="0"/>
              <a:t>的文件</a:t>
            </a:r>
            <a:endParaRPr lang="en-US" altLang="zh-CN" dirty="0"/>
          </a:p>
          <a:p>
            <a:pPr lvl="1"/>
            <a:r>
              <a:rPr lang="zh-CN" altLang="en-US" dirty="0"/>
              <a:t>在不同的操作系统环境下，可执行文件的格式不一样</a:t>
            </a:r>
            <a:endParaRPr lang="en-US" altLang="zh-CN" dirty="0"/>
          </a:p>
          <a:p>
            <a:pPr lvl="2"/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MacOS</a:t>
            </a:r>
          </a:p>
          <a:p>
            <a:pPr lvl="1"/>
            <a:r>
              <a:rPr lang="zh-CN" altLang="en-US" dirty="0"/>
              <a:t>二进制文件，不同于</a:t>
            </a:r>
            <a:r>
              <a:rPr lang="en-US" altLang="zh-CN" dirty="0"/>
              <a:t>txt</a:t>
            </a:r>
            <a:r>
              <a:rPr lang="zh-CN" altLang="en-US" dirty="0"/>
              <a:t>、</a:t>
            </a:r>
            <a:r>
              <a:rPr lang="en-US" altLang="zh-CN" dirty="0"/>
              <a:t>word</a:t>
            </a:r>
            <a:r>
              <a:rPr lang="zh-CN" altLang="en-US" dirty="0"/>
              <a:t>、</a:t>
            </a:r>
            <a:r>
              <a:rPr lang="en-US" altLang="zh-CN" dirty="0"/>
              <a:t>excel</a:t>
            </a:r>
            <a:r>
              <a:rPr lang="zh-CN" altLang="en-US" dirty="0"/>
              <a:t>等文本文件</a:t>
            </a:r>
          </a:p>
        </p:txBody>
      </p:sp>
    </p:spTree>
    <p:extLst>
      <p:ext uri="{BB962C8B-B14F-4D97-AF65-F5344CB8AC3E}">
        <p14:creationId xmlns:p14="http://schemas.microsoft.com/office/powerpoint/2010/main" val="24517421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72195-F5EC-4C61-AE86-A186A715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TimeDateStamp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3C33A-EC4A-4832-B7AB-1FB7A81B2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TimeDateStamp</a:t>
            </a:r>
            <a:endParaRPr lang="en-US" altLang="zh-CN" dirty="0"/>
          </a:p>
          <a:p>
            <a:pPr lvl="1"/>
            <a:r>
              <a:rPr lang="zh-CN" altLang="en-US" dirty="0"/>
              <a:t>文件的创建时间</a:t>
            </a:r>
            <a:endParaRPr lang="en-US" altLang="zh-CN" dirty="0"/>
          </a:p>
          <a:p>
            <a:pPr lvl="1"/>
            <a:r>
              <a:rPr lang="en-US" altLang="zh-CN" dirty="0"/>
              <a:t>1970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日到创建该文件的所有的秒数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E212FD-C448-4ABA-8F67-FDB5147C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35" y="3792283"/>
            <a:ext cx="7629130" cy="2067045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580767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475D9-81D5-4237-8BC6-B6F5F56C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文件属性字段（</a:t>
            </a:r>
            <a:r>
              <a:rPr lang="en-US" altLang="zh-CN" dirty="0"/>
              <a:t>Characteristics</a:t>
            </a:r>
            <a:r>
              <a:rPr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0671207-115B-4C99-9F00-A1BB54095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3" y="1687330"/>
            <a:ext cx="8374774" cy="532435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AB0278-A4B9-4C59-9959-FC9840A6B7A0}"/>
              </a:ext>
            </a:extLst>
          </p:cNvPr>
          <p:cNvSpPr/>
          <p:nvPr/>
        </p:nvSpPr>
        <p:spPr>
          <a:xfrm>
            <a:off x="1665171" y="5823284"/>
            <a:ext cx="3166711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60CEA2-A33D-4A28-BE66-3178623BF732}"/>
              </a:ext>
            </a:extLst>
          </p:cNvPr>
          <p:cNvSpPr/>
          <p:nvPr/>
        </p:nvSpPr>
        <p:spPr>
          <a:xfrm>
            <a:off x="1817571" y="2346960"/>
            <a:ext cx="4785360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1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F98511FB-F499-47D6-8F6C-5DAA8870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65" y="1671172"/>
            <a:ext cx="9133422" cy="37478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1AA790-C9FE-40F6-9BCF-1ED2EB8AAD2A}"/>
              </a:ext>
            </a:extLst>
          </p:cNvPr>
          <p:cNvSpPr/>
          <p:nvPr/>
        </p:nvSpPr>
        <p:spPr>
          <a:xfrm>
            <a:off x="5321167" y="4589647"/>
            <a:ext cx="774834" cy="271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34C3CF-D124-47F8-83B4-F26E4F65B57E}"/>
              </a:ext>
            </a:extLst>
          </p:cNvPr>
          <p:cNvSpPr/>
          <p:nvPr/>
        </p:nvSpPr>
        <p:spPr>
          <a:xfrm>
            <a:off x="6096000" y="4589647"/>
            <a:ext cx="774834" cy="271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5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7C71B7A-1618-4CFE-9733-FD9B525D19F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0"/>
            <a:ext cx="7315200" cy="27940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hello.exe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文件头中文件属性字段（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Characteristics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）值是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010Fh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，说明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hello.exe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的文件属性是什么？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3F2B112-7D4E-4A3E-8CEE-6BE26DD27C6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5FC4424-B4F2-4752-9864-D6C43CF80D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2.0</a:t>
            </a:r>
            <a:r>
              <a:rPr lang="zh-CN" altLang="en-US" sz="1200">
                <a:solidFill>
                  <a:srgbClr val="F84F4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A02B9A0-9024-4B74-8151-E9CA176C655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03B7282D-7A83-4CFD-AB8C-94D7D6A41C6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2BB5738A-0E06-4659-AA78-B0FA8E89EF7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3774020B-07E7-4765-AD7A-1630BF3DABF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80C0B73B-3CFD-4214-95CB-385B9605256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F8690B3-1AF6-4E06-8F28-3F6C88286913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1888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30B27-A9DF-49F4-9A5B-2A52E2FB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81076"/>
            <a:ext cx="9143999" cy="868363"/>
          </a:xfrm>
        </p:spPr>
        <p:txBody>
          <a:bodyPr/>
          <a:lstStyle/>
          <a:p>
            <a:r>
              <a:rPr lang="en-US" altLang="zh-CN" sz="4400" b="0" dirty="0">
                <a:ea typeface="思源黑体 CN Medium" panose="020B0600000000000000" pitchFamily="34" charset="-122"/>
                <a:cs typeface="Times New Roman" panose="02020603050405020304" pitchFamily="18" charset="0"/>
              </a:rPr>
              <a:t>IMAGE _OPTIONAL_HEADER</a:t>
            </a:r>
            <a:endParaRPr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27FAF-1D9C-4CD9-B691-F3BCFD114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可选映像头</a:t>
            </a:r>
            <a:r>
              <a:rPr lang="en-US" altLang="zh-CN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(IMAGE_ </a:t>
            </a:r>
            <a:r>
              <a:rPr lang="en-US" altLang="zh-CN" kern="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OPTIONAL</a:t>
            </a:r>
            <a:r>
              <a:rPr lang="en-US" altLang="zh-CN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 _HEADER)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结构中定义了更多的</a:t>
            </a:r>
            <a:r>
              <a:rPr lang="en-US" altLang="zh-CN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文件数据</a:t>
            </a:r>
            <a:endParaRPr lang="en-US" altLang="zh-CN" kern="0" dirty="0">
              <a:latin typeface="宋体" panose="02010600030101010101" pitchFamily="2" charset="-122"/>
              <a:cs typeface="华文黑体" pitchFamily="2" charset="-122"/>
            </a:endParaRPr>
          </a:p>
          <a:p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IMAGE_</a:t>
            </a:r>
            <a:r>
              <a:rPr lang="en-US" altLang="zh-CN" kern="0" dirty="0">
                <a:solidFill>
                  <a:srgbClr val="FF0000"/>
                </a:solidFill>
                <a:latin typeface="宋体" panose="02010600030101010101" pitchFamily="2" charset="-122"/>
                <a:cs typeface="华文黑体" pitchFamily="2" charset="-122"/>
              </a:rPr>
              <a:t>FILE</a:t>
            </a:r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_HEADER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和</a:t>
            </a:r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IMAGE_</a:t>
            </a:r>
            <a:r>
              <a:rPr lang="en-US" altLang="zh-CN" kern="0" dirty="0">
                <a:solidFill>
                  <a:srgbClr val="FF0000"/>
                </a:solidFill>
                <a:latin typeface="宋体" panose="02010600030101010101" pitchFamily="2" charset="-122"/>
                <a:cs typeface="华文黑体" pitchFamily="2" charset="-122"/>
              </a:rPr>
              <a:t>OPTIONAL</a:t>
            </a:r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_HEADER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合在一起构成</a:t>
            </a:r>
            <a:r>
              <a:rPr lang="en-US" altLang="zh-CN" kern="0" dirty="0">
                <a:latin typeface="宋体" panose="02010600030101010101" pitchFamily="2" charset="-122"/>
                <a:cs typeface="华文黑体" pitchFamily="2" charset="-122"/>
              </a:rPr>
              <a:t>PE</a:t>
            </a:r>
            <a:r>
              <a:rPr lang="zh-CN" altLang="en-US" kern="0" dirty="0">
                <a:latin typeface="宋体" panose="02010600030101010101" pitchFamily="2" charset="-122"/>
                <a:cs typeface="华文黑体" pitchFamily="2" charset="-122"/>
              </a:rPr>
              <a:t>文件头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882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6AA71-8123-448A-BE21-46D927024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512" y="981076"/>
            <a:ext cx="8587818" cy="868363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FFD1171-B4FC-461C-BE35-3C2936279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78" y="1849439"/>
            <a:ext cx="9488244" cy="434474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69D85D3-7993-456E-923A-470670FDA77B}"/>
              </a:ext>
            </a:extLst>
          </p:cNvPr>
          <p:cNvSpPr/>
          <p:nvPr/>
        </p:nvSpPr>
        <p:spPr>
          <a:xfrm>
            <a:off x="0" y="6393928"/>
            <a:ext cx="10714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https://docs.microsoft.com/en-us/windows/win32/api/winnt/ns-winnt-image_optional_header32</a:t>
            </a:r>
          </a:p>
        </p:txBody>
      </p:sp>
    </p:spTree>
    <p:extLst>
      <p:ext uri="{BB962C8B-B14F-4D97-AF65-F5344CB8AC3E}">
        <p14:creationId xmlns:p14="http://schemas.microsoft.com/office/powerpoint/2010/main" val="1937453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D448A2E9-3904-4D15-A428-8093CBBAE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922" y="1922787"/>
            <a:ext cx="7174155" cy="4556167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49AFABC-7E4F-4352-99F9-291976D6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512" y="981076"/>
            <a:ext cx="8587818" cy="868363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736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21E61-0111-44C4-AEE9-115E1E4D9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805" y="981076"/>
            <a:ext cx="8474697" cy="868363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3AB7F-4BE2-43BC-87BD-A7C466DDF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Magic</a:t>
            </a:r>
            <a:r>
              <a:rPr lang="zh-CN" altLang="en-US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这是一个标记字，说明文件是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ROM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映像</a:t>
            </a:r>
            <a:r>
              <a:rPr lang="en-US" altLang="zh-CN" sz="2800" kern="0" dirty="0">
                <a:latin typeface="宋体" panose="02010600030101010101" pitchFamily="2" charset="-122"/>
                <a:cs typeface="华文黑体" pitchFamily="2" charset="-122"/>
              </a:rPr>
              <a:t>(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0107h</a:t>
            </a:r>
            <a:r>
              <a:rPr lang="en-US" altLang="zh-CN" sz="2800" kern="0" dirty="0">
                <a:latin typeface="宋体" panose="02010600030101010101" pitchFamily="2" charset="-122"/>
                <a:cs typeface="华文黑体" pitchFamily="2" charset="-122"/>
              </a:rPr>
              <a:t>)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还是普通可执行的映像</a:t>
            </a:r>
            <a:r>
              <a:rPr lang="en-US" altLang="zh-CN" sz="2800" kern="0" dirty="0">
                <a:latin typeface="宋体" panose="02010600030101010101" pitchFamily="2" charset="-122"/>
                <a:cs typeface="华文黑体" pitchFamily="2" charset="-122"/>
              </a:rPr>
              <a:t>(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010Bh )</a:t>
            </a:r>
          </a:p>
          <a:p>
            <a:pPr lvl="1"/>
            <a:r>
              <a:rPr lang="en-US" altLang="zh-CN" sz="24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010Bh</a:t>
            </a:r>
            <a:endParaRPr lang="en-US" altLang="zh-CN" sz="2400" kern="0" dirty="0">
              <a:latin typeface="宋体" panose="02010600030101010101" pitchFamily="2" charset="-122"/>
              <a:cs typeface="华文黑体" pitchFamily="2" charset="-122"/>
            </a:endParaRPr>
          </a:p>
          <a:p>
            <a:r>
              <a:rPr lang="en-US" altLang="zh-CN" sz="2800" kern="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MajorLinkerVersion</a:t>
            </a:r>
            <a:r>
              <a:rPr lang="zh-CN" altLang="en-US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kern="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BYTE</a:t>
            </a:r>
            <a:r>
              <a:rPr lang="zh-CN" altLang="en-US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800" kern="0" dirty="0">
                <a:latin typeface="宋体" panose="02010600030101010101" pitchFamily="2" charset="-122"/>
                <a:cs typeface="华文黑体" pitchFamily="2" charset="-122"/>
              </a:rPr>
              <a:t>: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链接程序的主版本号</a:t>
            </a:r>
            <a:endParaRPr lang="en-US" altLang="zh-CN" sz="2800" kern="0" dirty="0">
              <a:latin typeface="宋体" panose="02010600030101010101" pitchFamily="2" charset="-122"/>
              <a:cs typeface="华文黑体" pitchFamily="2" charset="-122"/>
            </a:endParaRPr>
          </a:p>
          <a:p>
            <a:pPr lvl="1"/>
            <a:r>
              <a:rPr lang="en-US" altLang="zh-CN" sz="2400" kern="0" dirty="0">
                <a:latin typeface="宋体" panose="02010600030101010101" pitchFamily="2" charset="-122"/>
                <a:cs typeface="华文黑体" pitchFamily="2" charset="-122"/>
              </a:rPr>
              <a:t>05h</a:t>
            </a:r>
          </a:p>
          <a:p>
            <a:r>
              <a:rPr lang="en-US" altLang="zh-CN" sz="2800" kern="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MinorLinkerVersion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kern="0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BYTE</a:t>
            </a:r>
            <a:r>
              <a:rPr lang="en-US" altLang="zh-CN" sz="28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):</a:t>
            </a:r>
            <a:r>
              <a:rPr lang="zh-CN" altLang="en-US" sz="2800" kern="0" dirty="0">
                <a:latin typeface="宋体" panose="02010600030101010101" pitchFamily="2" charset="-122"/>
                <a:cs typeface="华文黑体" pitchFamily="2" charset="-122"/>
              </a:rPr>
              <a:t>链接程序的次版本号</a:t>
            </a:r>
            <a:endParaRPr lang="en-US" altLang="zh-CN" sz="2800" kern="0" dirty="0">
              <a:latin typeface="宋体" panose="02010600030101010101" pitchFamily="2" charset="-122"/>
              <a:cs typeface="华文黑体" pitchFamily="2" charset="-122"/>
            </a:endParaRPr>
          </a:p>
          <a:p>
            <a:pPr lvl="1"/>
            <a:r>
              <a:rPr lang="en-US" altLang="zh-CN" sz="2400" kern="0" dirty="0">
                <a:latin typeface="宋体" panose="02010600030101010101" pitchFamily="2" charset="-122"/>
              </a:rPr>
              <a:t>0Ch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9769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E77EF-5B2B-4986-A4AC-8DD977752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817" y="981076"/>
            <a:ext cx="8587819" cy="868363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2167B4-D416-4172-B379-3533EE71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SizeOfCode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en-US" altLang="zh-CN" dirty="0"/>
              <a:t>)</a:t>
            </a:r>
            <a:r>
              <a:rPr lang="zh-CN" altLang="en-US" dirty="0"/>
              <a:t>：代码段的大小</a:t>
            </a:r>
            <a:endParaRPr lang="en-US" altLang="zh-CN" dirty="0"/>
          </a:p>
          <a:p>
            <a:pPr lvl="1"/>
            <a:r>
              <a:rPr lang="en-US" altLang="zh-CN" dirty="0"/>
              <a:t>00000200h</a:t>
            </a:r>
          </a:p>
          <a:p>
            <a:r>
              <a:rPr lang="en-US" altLang="zh-CN" dirty="0" err="1"/>
              <a:t>SizeOflnitializedData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en-US" altLang="zh-CN" dirty="0"/>
              <a:t>): </a:t>
            </a:r>
            <a:r>
              <a:rPr lang="zh-CN" altLang="en-US" dirty="0"/>
              <a:t>已初始化数据块的大小：</a:t>
            </a:r>
            <a:r>
              <a:rPr lang="en-US" altLang="zh-CN" dirty="0"/>
              <a:t>00000400h</a:t>
            </a:r>
          </a:p>
          <a:p>
            <a:r>
              <a:rPr lang="en-US" altLang="zh-CN" dirty="0" err="1"/>
              <a:t>SizeOfUninitializedData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en-US" altLang="zh-CN" dirty="0"/>
              <a:t>):</a:t>
            </a:r>
            <a:r>
              <a:rPr lang="zh-CN" altLang="en-US" dirty="0"/>
              <a:t>未初始化数据块的大小：</a:t>
            </a:r>
            <a:r>
              <a:rPr lang="en-US" altLang="zh-CN" dirty="0"/>
              <a:t>00000000h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68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874A0-5C7F-4C7A-A6D1-D897C1C7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093F4E-B622-4BC6-BE80-F588ABF0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AddressOfEntryPoint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程序执行的入口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RVA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00001000h</a:t>
            </a: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BaseOfCode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DWORD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代码段的起始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RVA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00001000h</a:t>
            </a: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BaseOfData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DWORD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数据段的起始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RVA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00002000h</a:t>
            </a:r>
          </a:p>
          <a:p>
            <a:r>
              <a:rPr lang="en-US" altLang="zh-CN" b="1" dirty="0" err="1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ImageBase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DWORD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文件在内存中的载入地址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00400000h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3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0A942A-2FB3-48F7-8756-66D855EDBB8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系统可执行文件的格式是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Linux</a:t>
            </a:r>
            <a:r>
              <a:rPr lang="zh-CN" altLang="en-US" sz="2600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系统可执行文件的格式是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A9E70D5-BB1C-449F-8900-C8CDA2C0FF5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08FCC6D-08AA-4FD3-BD10-E5B55C2765E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31102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81FAF2B9-C9BA-4C42-9B88-98E77559BCE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31102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11C8C400-6415-4BB6-BDD4-CDD51B7993C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31102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362869A1-403F-40EF-ADDC-0F88C5B5AFFC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31102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279B714A-99DE-4E41-8CEB-767E6424DD4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40322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7F71D57-E027-432C-A43C-BE5C882F623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51187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CBEB5-B2F6-487F-8B14-DDD9B6C2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9D137E-CB58-4973-ADAF-880B8C0F3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SectionAlignment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en-US" altLang="zh-CN" dirty="0"/>
              <a:t>)</a:t>
            </a:r>
            <a:r>
              <a:rPr lang="zh-CN" altLang="en-US" dirty="0"/>
              <a:t>：内存上区块间的对齐大小</a:t>
            </a:r>
            <a:endParaRPr lang="en-US" altLang="zh-CN" dirty="0"/>
          </a:p>
          <a:p>
            <a:pPr lvl="1"/>
            <a:r>
              <a:rPr lang="en-US" altLang="zh-CN" sz="2800" dirty="0">
                <a:solidFill>
                  <a:srgbClr val="FF0000"/>
                </a:solidFill>
              </a:rPr>
              <a:t>00001000h</a:t>
            </a:r>
          </a:p>
          <a:p>
            <a:pPr lvl="1"/>
            <a:r>
              <a:rPr lang="zh-CN" altLang="en-US" sz="2800" dirty="0">
                <a:solidFill>
                  <a:srgbClr val="FF0000"/>
                </a:solidFill>
              </a:rPr>
              <a:t>多少字节？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dirty="0" err="1"/>
              <a:t>FileAlignment</a:t>
            </a:r>
            <a:r>
              <a:rPr lang="en-US" altLang="zh-CN" dirty="0"/>
              <a:t>(DWORD):</a:t>
            </a:r>
            <a:r>
              <a:rPr lang="zh-CN" altLang="en-US" dirty="0"/>
              <a:t>硬盘上区块间的对齐大小</a:t>
            </a:r>
            <a:endParaRPr lang="en-US" altLang="zh-CN" dirty="0"/>
          </a:p>
          <a:p>
            <a:pPr lvl="1"/>
            <a:r>
              <a:rPr lang="en-US" altLang="zh-CN" sz="2800" dirty="0">
                <a:solidFill>
                  <a:srgbClr val="FF0000"/>
                </a:solidFill>
              </a:rPr>
              <a:t>00000200h</a:t>
            </a:r>
          </a:p>
          <a:p>
            <a:pPr lvl="1"/>
            <a:r>
              <a:rPr lang="zh-CN" altLang="en-US" sz="2800" dirty="0">
                <a:solidFill>
                  <a:srgbClr val="FF0000"/>
                </a:solidFill>
              </a:rPr>
              <a:t>多少字节？</a:t>
            </a:r>
          </a:p>
        </p:txBody>
      </p:sp>
    </p:spTree>
    <p:extLst>
      <p:ext uri="{BB962C8B-B14F-4D97-AF65-F5344CB8AC3E}">
        <p14:creationId xmlns:p14="http://schemas.microsoft.com/office/powerpoint/2010/main" val="3653643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97D94-29A7-4C77-B952-F15AF05B4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416" y="1819654"/>
            <a:ext cx="8165167" cy="4590772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MajorOperatingSystemVersion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MinorOperatingSystemVersion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文件执行所需要的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Windows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系统最低版本号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0004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indows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 </a:t>
            </a:r>
            <a:r>
              <a:rPr lang="zh-CN" altLang="zh-CN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的内部版本号是 </a:t>
            </a:r>
            <a:r>
              <a:rPr lang="zh-CN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4.0</a:t>
            </a:r>
            <a:endParaRPr lang="en-US" altLang="zh-CN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zh-CN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in2000是5.0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5.1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Vista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6.0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Win7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6.1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Win8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6.2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Win10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、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Win11</a:t>
            </a:r>
            <a:r>
              <a:rPr lang="zh-CN" altLang="en-US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</a:t>
            </a:r>
            <a:r>
              <a:rPr lang="en-US" altLang="zh-CN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</a:p>
          <a:p>
            <a:pPr marL="457200" lvl="1" indent="0">
              <a:buNone/>
            </a:pPr>
            <a:r>
              <a:rPr lang="zh-CN" altLang="zh-CN" sz="800" dirty="0"/>
              <a:t> </a:t>
            </a:r>
            <a:endParaRPr lang="zh-CN" altLang="zh-CN" sz="6000" dirty="0">
              <a:latin typeface="Arial" panose="020B0604020202020204" pitchFamily="34" charset="0"/>
            </a:endParaRPr>
          </a:p>
          <a:p>
            <a:pPr lvl="1"/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158EE1A-2139-42FC-931D-D5F1F0E1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377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30EC79-BFB3-433B-8A58-9910B9DC3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MajorImageVersion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MinorImageVersion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程序的主版本号和次版本号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由程序员自己定义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0000 0000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035E115-0D29-4B4E-9DF3-C550BB2F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51784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A5B51-D639-4EEC-A6F2-D9659217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MajorSubsystemVersion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MinorSubsystemVersion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文件所要求的子系统的版本号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0004 0000</a:t>
            </a:r>
          </a:p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Win32VersionValue(DWORD):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通常被设置为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A71A1D5-463E-4304-AA82-D8BA5817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9400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B09715-A528-40F0-B38A-17BA8090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027" y="1690689"/>
            <a:ext cx="10222030" cy="4955208"/>
          </a:xfrm>
        </p:spPr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SizeOfImage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映像载入内存后的总大小，是指载入文件从</a:t>
            </a:r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ImageBase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到最后一个块的大小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00004000h</a:t>
            </a:r>
            <a:endParaRPr lang="zh-CN" altLang="en-US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SizeOfHeaders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: MS-DOS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头部、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文件头、区块表的总尺寸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00000400h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B3ABCEC-B66E-4F4E-B609-81BA2F70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3699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44BC4-A70B-4B8D-85C4-B9DEBDCFF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662" y="1835333"/>
            <a:ext cx="7940675" cy="4546216"/>
          </a:xfrm>
        </p:spPr>
        <p:txBody>
          <a:bodyPr/>
          <a:lstStyle/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SizeOfStackReserve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SizeOfStackCommit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SizeOfHeapReserve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SizeOfHeapCommit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栈、堆的设置信息</a:t>
            </a:r>
            <a:endParaRPr lang="en-US" altLang="zh-CN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宋体" panose="02010600030101010101" pitchFamily="2" charset="-122"/>
                <a:cs typeface="Times New Roman" panose="02020603050405020304" pitchFamily="18" charset="0"/>
              </a:rPr>
              <a:t>LoaderFlags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（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） </a:t>
            </a:r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与调试有关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4B65909-5D72-4249-9C9C-EDCD4F83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/>
          <a:lstStyle/>
          <a:p>
            <a:r>
              <a:rPr lang="en-US" altLang="zh-CN" dirty="0"/>
              <a:t>IMAGE_OPTIONAL_HEADER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936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5F0FA-4E08-49AE-84A4-03ACED8A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IMAGE_DATA_DIRECTORY </a:t>
            </a:r>
            <a:r>
              <a:rPr lang="zh-CN" altLang="en-US" dirty="0"/>
              <a:t>数据目录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202A5-1146-4E40-A50B-A664D53A2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331" y="1568303"/>
            <a:ext cx="10515599" cy="1860698"/>
          </a:xfrm>
        </p:spPr>
        <p:txBody>
          <a:bodyPr>
            <a:normAutofit/>
          </a:bodyPr>
          <a:lstStyle/>
          <a:p>
            <a:r>
              <a:rPr lang="en-US" altLang="zh-CN" dirty="0" err="1">
                <a:cs typeface="Times New Roman" panose="02020603050405020304" pitchFamily="18" charset="0"/>
              </a:rPr>
              <a:t>NumberOfRvaAndSizes</a:t>
            </a:r>
            <a:r>
              <a:rPr lang="zh-CN" altLang="en-US" dirty="0"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DWORD</a:t>
            </a:r>
            <a:r>
              <a:rPr lang="zh-CN" altLang="en-US" dirty="0">
                <a:cs typeface="Times New Roman" panose="02020603050405020304" pitchFamily="18" charset="0"/>
              </a:rPr>
              <a:t>）：数据目录的项数</a:t>
            </a:r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dirty="0" err="1">
                <a:cs typeface="Times New Roman" panose="02020603050405020304" pitchFamily="18" charset="0"/>
              </a:rPr>
              <a:t>DataDirectory</a:t>
            </a:r>
            <a:r>
              <a:rPr lang="en-US" altLang="zh-CN" dirty="0">
                <a:cs typeface="Times New Roman" panose="02020603050405020304" pitchFamily="18" charset="0"/>
              </a:rPr>
              <a:t>[16]:</a:t>
            </a:r>
            <a:r>
              <a:rPr lang="zh-CN" altLang="en-US" dirty="0">
                <a:cs typeface="Times New Roman" panose="02020603050405020304" pitchFamily="18" charset="0"/>
              </a:rPr>
              <a:t>数据目录表</a:t>
            </a:r>
            <a:endParaRPr lang="en-US" altLang="zh-CN" dirty="0">
              <a:cs typeface="Times New Roman" panose="02020603050405020304" pitchFamily="18" charset="0"/>
            </a:endParaRPr>
          </a:p>
          <a:p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67F9AB-A601-4D06-8ACE-3CC0B7B6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60" y="3069295"/>
            <a:ext cx="8016279" cy="351912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295925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C2469-84BA-446D-916F-1085385F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IMAGE_DATA_DIRECTORY </a:t>
            </a:r>
            <a:r>
              <a:rPr lang="zh-CN" altLang="en-US" dirty="0"/>
              <a:t>数据目录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4D254-5829-4903-9C10-D0AA5062F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01" y="2416081"/>
            <a:ext cx="5541108" cy="267291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72BCC8-4BD3-427E-B098-D35933E51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892" y="1943250"/>
            <a:ext cx="4308108" cy="3754905"/>
          </a:xfrm>
        </p:spPr>
        <p:txBody>
          <a:bodyPr/>
          <a:lstStyle/>
          <a:p>
            <a:r>
              <a:rPr lang="en-US" altLang="zh-CN" dirty="0" err="1"/>
              <a:t>VirtualAddress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该目录的</a:t>
            </a:r>
            <a:r>
              <a:rPr lang="zh-CN" altLang="en-US" dirty="0">
                <a:solidFill>
                  <a:srgbClr val="FF0000"/>
                </a:solidFill>
              </a:rPr>
              <a:t>相对虚拟地址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RVA</a:t>
            </a:r>
          </a:p>
          <a:p>
            <a:r>
              <a:rPr lang="en-US" altLang="zh-CN" dirty="0"/>
              <a:t>Size</a:t>
            </a:r>
          </a:p>
          <a:p>
            <a:pPr lvl="1"/>
            <a:r>
              <a:rPr lang="zh-CN" altLang="en-US" dirty="0"/>
              <a:t>该目录的大小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05A135-B040-41C6-9AFF-401F47D765DE}"/>
              </a:ext>
            </a:extLst>
          </p:cNvPr>
          <p:cNvSpPr/>
          <p:nvPr/>
        </p:nvSpPr>
        <p:spPr>
          <a:xfrm>
            <a:off x="353226" y="6320673"/>
            <a:ext cx="9885144" cy="369332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https://docs.microsoft.com/en-us/windows/win32/api/winnt/ns-winnt-image_data_directory</a:t>
            </a:r>
          </a:p>
        </p:txBody>
      </p:sp>
    </p:spTree>
    <p:extLst>
      <p:ext uri="{BB962C8B-B14F-4D97-AF65-F5344CB8AC3E}">
        <p14:creationId xmlns:p14="http://schemas.microsoft.com/office/powerpoint/2010/main" val="1709332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1E551-09C8-4D21-BA03-8B4B1CE1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D1E78B-5094-44D7-8A4D-FBBC7DA7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定位</a:t>
            </a:r>
            <a:r>
              <a:rPr lang="en-US" altLang="zh-CN" dirty="0"/>
              <a:t>PE</a:t>
            </a:r>
            <a:r>
              <a:rPr lang="zh-CN" altLang="en-US" dirty="0"/>
              <a:t>文件的导入表、导出表、资源的时候，需要用到</a:t>
            </a:r>
            <a:r>
              <a:rPr lang="zh-CN" altLang="en-US" dirty="0">
                <a:solidFill>
                  <a:srgbClr val="FF0000"/>
                </a:solidFill>
              </a:rPr>
              <a:t>数据目录</a:t>
            </a:r>
          </a:p>
        </p:txBody>
      </p:sp>
    </p:spTree>
    <p:extLst>
      <p:ext uri="{BB962C8B-B14F-4D97-AF65-F5344CB8AC3E}">
        <p14:creationId xmlns:p14="http://schemas.microsoft.com/office/powerpoint/2010/main" val="41754635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4F9BB17-E861-47B0-97B3-8491F9745D1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94046" y="635001"/>
            <a:ext cx="8059554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以下哪个字段存储了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文件头在文件中的偏移地址？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8FFDA3-4BC0-4A5F-803D-3AD568BB66D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e_magic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631C69-378F-4501-A6C4-579EAC90590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e_ip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42362D-9830-42FA-8F01-AC78223EE0B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e_cs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0D546D-EED5-41C5-A2F9-335A72E2B0A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e_lfanew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617F1D8-6D62-4A0B-927E-154E8123114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F07D1F8-0D8C-4954-BCB1-FFBAA05B895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C3CC680-B652-49A1-B731-7F77760E5D5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4BA11E9-D35E-4577-BAAE-2EA19B39B6A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0FB0819-9918-495A-A1AD-B9BA9574AF8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BB5419F-901C-4431-BF19-73CB182FCFB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6B6F3D9C-828D-4321-8AFA-06474C2BC13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C8834907-C6BE-4BF2-9C54-3261226A603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4D32F5D9-D499-4199-86E8-0C45C9F3A79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0F524608-7225-48C3-A4A0-196A9B427C4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43C6FF5-BD6D-4BAB-B634-C46E841308D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701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D553D-823F-4D59-8A7A-E651AB91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可执行文件格式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CD8E85-1039-44C5-A3E2-9FE72DD4C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6723" cy="204072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系统可执行文件使用</a:t>
            </a:r>
            <a:r>
              <a:rPr lang="en-US" altLang="zh-CN" dirty="0">
                <a:solidFill>
                  <a:srgbClr val="FF0000"/>
                </a:solidFill>
              </a:rPr>
              <a:t>PE</a:t>
            </a:r>
            <a:r>
              <a:rPr lang="zh-CN" altLang="en-US" dirty="0"/>
              <a:t>文件格式（</a:t>
            </a:r>
            <a:r>
              <a:rPr lang="en-US" altLang="zh-CN" dirty="0"/>
              <a:t>Portable Executable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Linux</a:t>
            </a:r>
            <a:r>
              <a:rPr lang="zh-CN" altLang="en-US" dirty="0"/>
              <a:t>系统可执行文件使用</a:t>
            </a:r>
            <a:r>
              <a:rPr lang="en-US" altLang="zh-CN" dirty="0">
                <a:solidFill>
                  <a:srgbClr val="FF0000"/>
                </a:solidFill>
              </a:rPr>
              <a:t>ELF</a:t>
            </a:r>
            <a:r>
              <a:rPr lang="zh-CN" altLang="en-US" dirty="0"/>
              <a:t>文件格式（</a:t>
            </a:r>
            <a:r>
              <a:rPr lang="en-US" altLang="zh-CN" dirty="0"/>
              <a:t>Executable and Linkable Format</a:t>
            </a:r>
            <a:r>
              <a:rPr lang="zh-CN" altLang="en-US" dirty="0"/>
              <a:t>）</a:t>
            </a:r>
          </a:p>
        </p:txBody>
      </p:sp>
      <p:pic>
        <p:nvPicPr>
          <p:cNvPr id="1026" name="Picture 2" descr="PE Format">
            <a:extLst>
              <a:ext uri="{FF2B5EF4-FFF2-40B4-BE49-F238E27FC236}">
                <a16:creationId xmlns:a16="http://schemas.microsoft.com/office/drawing/2014/main" id="{600AACB0-23F2-49F8-97C1-4CD6B2581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23" y="3819368"/>
            <a:ext cx="6037926" cy="2776817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04EC7224-DA35-43AB-8701-2D9FC82FC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81" y="3813984"/>
            <a:ext cx="3919782" cy="2771433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8873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21DE30-1A7A-49AF-BC59-7D229F02496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文件头包括哪几部分？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49C286-DDC9-4D4F-9916-DAEC68B2D2A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Signature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162C88-E29C-403A-B6B8-74D42C0040D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FileHeader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AEA61A-1839-4AFB-88E1-60EFF7E889E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OptionalHeader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49D4E6-0A3D-4892-8C94-C2EC49E112B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DOS Header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AA27D0-E1DD-4913-975D-18DEDBEEB4A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2B1DB2-037D-4F11-AD79-0C8401E8D82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1EE45A-8A04-424E-83EA-4DCBDA1922B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991AA13-318E-48E8-9478-F015AE62E39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4222F5E-3024-459E-9E38-E0F633074A3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8FBCB6A-C19E-4B22-BC46-ABC87A13872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520B3EB-AEFC-4B6C-9826-330C6BFAA82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5CC164CD-6E2A-4E60-9D0A-FAB8C076168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1E35C683-251F-4A91-A052-273CB84881E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2241216D-8ACC-42A0-A828-86C76187446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2DEA4AC-B2F5-49C1-9AD7-3BD01E7D246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44743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5D317B5-C34B-4C9C-90E9-A8F645F9C64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10614" y="744220"/>
            <a:ext cx="8370771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以下哪些数据项可以计算出程序入口点的虚拟地址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VA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BB73D1-33DF-45A0-B645-CB558D02AC6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ImageBase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40862A-22BB-47CF-8283-385B2E57284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BaseOfCode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85F2B8-27E0-4340-A23D-5070B75983A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AddressOfEntryPoint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2ED3E4-99F5-4BD8-900C-498E386B48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SizeOfCode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195F93-4625-41B5-9DFA-B113ED41C09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4DCCEA-EE4E-4411-980F-309FF80827F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7C3413-5407-4F03-BE2F-816D3E0B060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C279C3A-4CD3-4128-A75A-690BE7FDC22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EE1D192-97B1-4978-9644-E8780129BDC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8834F79-A511-41BF-9BAC-F53DAFE4963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C5686113-F0EC-42B8-AC67-FBDCCD447ED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F22E0E2C-101F-4834-89DC-FF4C7E367E8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B99CAED6-3B34-413F-9632-3D7B403C828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7CAA153-D3C1-4F1D-8075-0D9D027D69D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23E4544-BCE5-441C-AFA9-A080F5CC89F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85468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节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05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83278-5C04-4BAC-B97C-7467220A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85F39-41F3-4CFE-8473-852D9AC7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保证程序的安全性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把</a:t>
            </a:r>
            <a:r>
              <a:rPr lang="en-US" altLang="zh-CN" dirty="0"/>
              <a:t>code</a:t>
            </a:r>
            <a:r>
              <a:rPr lang="zh-CN" altLang="en-US" dirty="0"/>
              <a:t>和</a:t>
            </a:r>
            <a:r>
              <a:rPr lang="en-US" altLang="zh-CN" dirty="0"/>
              <a:t>data</a:t>
            </a:r>
            <a:r>
              <a:rPr lang="zh-CN" altLang="en-US" dirty="0"/>
              <a:t>放在同一个内存节中相互纠缠，很容易引发</a:t>
            </a:r>
            <a:r>
              <a:rPr lang="zh-CN" altLang="en-US" dirty="0">
                <a:solidFill>
                  <a:srgbClr val="FF0000"/>
                </a:solidFill>
              </a:rPr>
              <a:t>安全问题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dirty="0"/>
              <a:t>code</a:t>
            </a:r>
            <a:r>
              <a:rPr lang="zh-CN" altLang="en-US" dirty="0"/>
              <a:t>有可能被</a:t>
            </a:r>
            <a:r>
              <a:rPr lang="en-US" altLang="zh-CN" dirty="0"/>
              <a:t>data</a:t>
            </a:r>
            <a:r>
              <a:rPr lang="zh-CN" altLang="en-US" dirty="0"/>
              <a:t>覆盖，导致崩溃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PE</a:t>
            </a:r>
            <a:r>
              <a:rPr lang="zh-CN" altLang="en-US" dirty="0"/>
              <a:t>文件格式将内存属性相同的数据统一保存在一个被称为“节”（</a:t>
            </a:r>
            <a:r>
              <a:rPr lang="en-US" altLang="zh-CN" dirty="0"/>
              <a:t>Section</a:t>
            </a:r>
            <a:r>
              <a:rPr lang="zh-CN" altLang="en-US" dirty="0"/>
              <a:t>）的地方</a:t>
            </a:r>
          </a:p>
        </p:txBody>
      </p:sp>
    </p:spTree>
    <p:extLst>
      <p:ext uri="{BB962C8B-B14F-4D97-AF65-F5344CB8AC3E}">
        <p14:creationId xmlns:p14="http://schemas.microsoft.com/office/powerpoint/2010/main" val="1124940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EDA5259-D7B8-4C77-B7A9-BB46DB05511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文件格式将内存属性相同的数据统一保存在节中。节表中应该记录哪些节的相关信息？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FCFCD6F-0D63-48FB-84DB-ACE4808581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209A32B-33AF-4911-94EC-2194B1D1A4A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43C57D6C-6EDC-47FD-8157-D3FCF731D02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08547F87-4209-4B9A-9658-2638A1C5C63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4729CFCF-0C61-41CB-B104-535CC8EDEE99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6ED44D25-BC8A-4277-AA89-02619B1216C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A6ED78C-A442-4EB3-AC0E-27AAF308B31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06037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48BFB-3BE3-49C7-B99F-BA469366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IMAGE_SECTION_HEADER(</a:t>
            </a:r>
            <a:r>
              <a:rPr lang="en-US" altLang="zh-CN" dirty="0" err="1"/>
              <a:t>winnt.h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B3D1CD-CD2E-415F-898C-9E8584FE01FB}"/>
              </a:ext>
            </a:extLst>
          </p:cNvPr>
          <p:cNvSpPr txBox="1"/>
          <p:nvPr/>
        </p:nvSpPr>
        <p:spPr>
          <a:xfrm>
            <a:off x="121138" y="6358281"/>
            <a:ext cx="965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https://learn.microsoft.com/en-us/windows/win32/api/winnt/ns-winnt-image_section_header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B1758F6-B3EB-4C97-A558-8D1BC009D07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7030A0"/>
            </a:solidFill>
          </a:ln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typedef struct _IMAGE_SECTION_HEADER {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BYTE  Name[IMAGE_SIZEOF_SHORT_NAME];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union {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  DWORD PhysicalAddress;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  DWORD VirtualSize;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} Misc;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DWORD VirtualAddress;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DWORD SizeOfRawData;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DWORD PointerToRawData;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DWORD PointerToRelocations;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DWORD PointerToLinenumbers;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WORD  NumberOfRelocations;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WORD  NumberOfLinenumbers;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  DWORD Characteristics;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3700" dirty="0"/>
              <a:t>} </a:t>
            </a:r>
            <a:r>
              <a:rPr lang="zh-CN" altLang="en-US" sz="3700" dirty="0">
                <a:solidFill>
                  <a:srgbClr val="FF0000"/>
                </a:solidFill>
              </a:rPr>
              <a:t>IMAGE_SECTION_HEADER</a:t>
            </a:r>
            <a:r>
              <a:rPr lang="zh-CN" altLang="en-US" sz="3700" dirty="0"/>
              <a:t>, *PIMAGE_SECTION_HEADER;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3217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43D59-EE71-4EA6-B1B9-F2FA6C19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6B7A94D-084C-4C22-AB2C-EAAF62D1D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20" y="2635455"/>
            <a:ext cx="9301360" cy="278356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57055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55574-143E-49AA-B005-3746EA6C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B1B81D-8683-48EA-B320-EF7CF14EF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Name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8 BYTE</a:t>
            </a:r>
            <a:r>
              <a:rPr lang="zh-CN" altLang="en-US" dirty="0"/>
              <a:t>）：块名</a:t>
            </a:r>
            <a:endParaRPr lang="en-US" altLang="zh-CN" dirty="0"/>
          </a:p>
          <a:p>
            <a:pPr lvl="1"/>
            <a:r>
              <a:rPr lang="en-US" altLang="zh-CN" sz="2000" b="0" i="0" dirty="0">
                <a:solidFill>
                  <a:srgbClr val="171717"/>
                </a:solidFill>
                <a:effectLst/>
              </a:rPr>
              <a:t>An 8-byte, </a:t>
            </a:r>
            <a:r>
              <a:rPr lang="en-US" altLang="zh-CN" sz="2000" b="0" i="0" dirty="0">
                <a:solidFill>
                  <a:srgbClr val="FF0000"/>
                </a:solidFill>
                <a:effectLst/>
              </a:rPr>
              <a:t>null-padded</a:t>
            </a:r>
            <a:r>
              <a:rPr lang="en-US" altLang="zh-CN" sz="2000" b="0" i="0" dirty="0">
                <a:solidFill>
                  <a:srgbClr val="171717"/>
                </a:solidFill>
                <a:effectLst/>
              </a:rPr>
              <a:t> UTF-8 string.</a:t>
            </a:r>
          </a:p>
          <a:p>
            <a:pPr lvl="1"/>
            <a:r>
              <a:rPr lang="en-US" altLang="zh-CN" sz="2000" b="0" i="0" dirty="0">
                <a:solidFill>
                  <a:srgbClr val="171717"/>
                </a:solidFill>
                <a:effectLst/>
              </a:rPr>
              <a:t>There is </a:t>
            </a:r>
            <a:r>
              <a:rPr lang="en-US" altLang="zh-CN" sz="2000" b="0" i="0" dirty="0">
                <a:solidFill>
                  <a:srgbClr val="0070C0"/>
                </a:solidFill>
                <a:effectLst/>
              </a:rPr>
              <a:t>no terminating null character </a:t>
            </a:r>
            <a:r>
              <a:rPr lang="en-US" altLang="zh-CN" sz="2000" b="0" i="0" dirty="0">
                <a:solidFill>
                  <a:srgbClr val="171717"/>
                </a:solidFill>
                <a:effectLst/>
              </a:rPr>
              <a:t>if the string is exactly eight characters long.</a:t>
            </a:r>
            <a:endParaRPr lang="en-US" altLang="zh-CN" sz="2000" dirty="0"/>
          </a:p>
          <a:p>
            <a:r>
              <a:rPr lang="en-US" altLang="zh-CN" dirty="0" err="1"/>
              <a:t>VirtualSize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zh-CN" altLang="en-US" dirty="0"/>
              <a:t>）：在</a:t>
            </a:r>
            <a:r>
              <a:rPr lang="zh-CN" altLang="en-US" dirty="0">
                <a:solidFill>
                  <a:srgbClr val="FF0000"/>
                </a:solidFill>
              </a:rPr>
              <a:t>内存空间</a:t>
            </a:r>
            <a:r>
              <a:rPr lang="zh-CN" altLang="en-US" dirty="0"/>
              <a:t>中，节的大小</a:t>
            </a:r>
            <a:endParaRPr lang="en-US" altLang="zh-CN" dirty="0"/>
          </a:p>
          <a:p>
            <a:pPr lvl="1"/>
            <a:r>
              <a:rPr lang="en-US" altLang="zh-CN" sz="2100" dirty="0">
                <a:solidFill>
                  <a:srgbClr val="171717"/>
                </a:solidFill>
              </a:rPr>
              <a:t>The total size of the section when loaded into memory, in bytes. </a:t>
            </a:r>
          </a:p>
          <a:p>
            <a:r>
              <a:rPr lang="en-US" altLang="zh-CN" dirty="0" err="1"/>
              <a:t>VirtualAddress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zh-CN" altLang="en-US" dirty="0"/>
              <a:t>）：节在</a:t>
            </a:r>
            <a:r>
              <a:rPr lang="zh-CN" altLang="en-US" dirty="0">
                <a:solidFill>
                  <a:srgbClr val="FF0000"/>
                </a:solidFill>
              </a:rPr>
              <a:t>内存空间</a:t>
            </a:r>
            <a:r>
              <a:rPr lang="zh-CN" altLang="en-US" dirty="0"/>
              <a:t>中的起始</a:t>
            </a:r>
            <a:r>
              <a:rPr lang="en-US" altLang="zh-CN" dirty="0"/>
              <a:t>RVA</a:t>
            </a:r>
          </a:p>
          <a:p>
            <a:pPr lvl="1"/>
            <a:r>
              <a:rPr lang="en-US" altLang="zh-CN" sz="2000" dirty="0">
                <a:solidFill>
                  <a:srgbClr val="171717"/>
                </a:solidFill>
              </a:rPr>
              <a:t>The address of the </a:t>
            </a:r>
            <a:r>
              <a:rPr lang="en-US" altLang="zh-CN" sz="2000" dirty="0">
                <a:solidFill>
                  <a:srgbClr val="FF0000"/>
                </a:solidFill>
              </a:rPr>
              <a:t>first byte </a:t>
            </a:r>
            <a:r>
              <a:rPr lang="en-US" altLang="zh-CN" sz="2000" dirty="0">
                <a:solidFill>
                  <a:srgbClr val="171717"/>
                </a:solidFill>
              </a:rPr>
              <a:t>of the section when loaded into memory, relative to the image base.</a:t>
            </a:r>
            <a:endParaRPr lang="zh-CN" altLang="en-US" sz="2000" dirty="0">
              <a:solidFill>
                <a:srgbClr val="1717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717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D4368-2284-4DA8-8309-95C4CCECE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0438BC-D0B8-4BF3-9E1F-ACDB0A24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632"/>
            <a:ext cx="10515600" cy="4351338"/>
          </a:xfrm>
        </p:spPr>
        <p:txBody>
          <a:bodyPr/>
          <a:lstStyle/>
          <a:p>
            <a:r>
              <a:rPr lang="en-US" altLang="zh-CN" dirty="0" err="1"/>
              <a:t>SizeOfRawData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zh-CN" altLang="en-US" dirty="0"/>
              <a:t>）：该节在</a:t>
            </a:r>
            <a:r>
              <a:rPr lang="zh-CN" altLang="en-US" dirty="0">
                <a:solidFill>
                  <a:srgbClr val="FF0000"/>
                </a:solidFill>
              </a:rPr>
              <a:t>硬盘</a:t>
            </a:r>
            <a:r>
              <a:rPr lang="zh-CN" altLang="en-US" dirty="0"/>
              <a:t>中所占的空间</a:t>
            </a:r>
            <a:endParaRPr lang="en-US" altLang="zh-CN" dirty="0"/>
          </a:p>
          <a:p>
            <a:pPr lvl="1"/>
            <a:r>
              <a:rPr lang="en-US" altLang="zh-CN" dirty="0"/>
              <a:t>The size of the initialized data </a:t>
            </a:r>
            <a:r>
              <a:rPr lang="en-US" altLang="zh-CN" dirty="0">
                <a:solidFill>
                  <a:srgbClr val="FF0000"/>
                </a:solidFill>
              </a:rPr>
              <a:t>on disk</a:t>
            </a:r>
            <a:r>
              <a:rPr lang="en-US" altLang="zh-CN" dirty="0"/>
              <a:t>, in bytes. </a:t>
            </a:r>
          </a:p>
          <a:p>
            <a:r>
              <a:rPr lang="en-US" altLang="zh-CN" dirty="0" err="1"/>
              <a:t>PointerToRawData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zh-CN" altLang="en-US" dirty="0"/>
              <a:t>）：该节在</a:t>
            </a:r>
            <a:r>
              <a:rPr lang="zh-CN" altLang="en-US" dirty="0">
                <a:solidFill>
                  <a:srgbClr val="FF0000"/>
                </a:solidFill>
              </a:rPr>
              <a:t>硬盘</a:t>
            </a:r>
            <a:r>
              <a:rPr lang="zh-CN" altLang="en-US" dirty="0"/>
              <a:t>中的偏移</a:t>
            </a:r>
            <a:endParaRPr lang="en-US" altLang="zh-CN" dirty="0"/>
          </a:p>
          <a:p>
            <a:pPr lvl="1"/>
            <a:r>
              <a:rPr lang="en-US" altLang="zh-CN" dirty="0"/>
              <a:t>A file pointer to the first page within the COFF file.</a:t>
            </a:r>
          </a:p>
          <a:p>
            <a:pPr lvl="1"/>
            <a:r>
              <a:rPr lang="en-US" altLang="zh-CN" dirty="0"/>
              <a:t>This value must be a </a:t>
            </a:r>
            <a:r>
              <a:rPr lang="en-US" altLang="zh-CN" dirty="0">
                <a:solidFill>
                  <a:srgbClr val="FF0000"/>
                </a:solidFill>
              </a:rPr>
              <a:t>multiple</a:t>
            </a:r>
            <a:r>
              <a:rPr lang="en-US" altLang="zh-CN" dirty="0"/>
              <a:t> of the </a:t>
            </a:r>
            <a:r>
              <a:rPr lang="en-US" altLang="zh-CN" dirty="0" err="1">
                <a:solidFill>
                  <a:srgbClr val="FF0000"/>
                </a:solidFill>
              </a:rPr>
              <a:t>FileAlignment</a:t>
            </a:r>
            <a:r>
              <a:rPr lang="en-US" altLang="zh-CN" dirty="0"/>
              <a:t> member of the IMAGE_OPTIONAL_HEADER structure.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4367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20184F-3C0A-45C1-86D9-0780088ED5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VirtualSize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是否需要与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SizeOfRawData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一致？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F611FE-9B00-42F0-8319-955B4E1D50C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D1D6366-A342-43AF-BC52-ED38E7E2841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不是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BB71F3E-EB92-4108-9E88-F13F50700C7F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08FDBC2-8E34-4806-B0D8-FD7092FC1A08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9BCCEB1-90EB-4CFF-9022-0E0B56F6EA2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E531BF-FAC9-4DBA-8F91-23800F34358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FCA7D07-74D6-4CB5-A78A-B47D99D663A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5420E65-EEEC-4719-82B1-2A514115FE6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2827000" y="1270000"/>
            <a:ext cx="3332480" cy="132343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+mn-cs"/>
              </a:rPr>
              <a:t>If this value is greater than the 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+mn-cs"/>
              </a:rPr>
              <a:t>SizeOfRawData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+mn-cs"/>
              </a:rPr>
              <a:t> member, the section is filled with zeroes.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Microsoft Yahei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7FCE28D-1D45-4B0D-B594-B72F346F490E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3" name="RemarkBack">
              <a:extLst>
                <a:ext uri="{FF2B5EF4-FFF2-40B4-BE49-F238E27FC236}">
                  <a16:creationId xmlns:a16="http://schemas.microsoft.com/office/drawing/2014/main" id="{F2F71619-2629-453B-9B09-9213A1B4A981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markBlock">
              <a:extLst>
                <a:ext uri="{FF2B5EF4-FFF2-40B4-BE49-F238E27FC236}">
                  <a16:creationId xmlns:a16="http://schemas.microsoft.com/office/drawing/2014/main" id="{607D3765-FB9D-4C4F-AB9F-E0EF449BD70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markTitleText">
              <a:extLst>
                <a:ext uri="{FF2B5EF4-FFF2-40B4-BE49-F238E27FC236}">
                  <a16:creationId xmlns:a16="http://schemas.microsoft.com/office/drawing/2014/main" id="{E2FB79BA-3420-4E96-9682-9A1416E9BB28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8F5FB8C-726F-440B-B42B-B7D758FC8D0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A3454F5E-3DA5-45E6-8613-88E31D358E1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A12857F1-5773-4B0C-A44E-92D7B8A1DA1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D7768D51-2B0A-4D8B-9342-5CF266F8199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BC44FB79-1DC1-4BDD-BCCB-2DF5D850E0B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79C85EE-1125-4B74-89C6-01BFD9F7AA9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415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A8CA837-0269-4195-96FC-DF05B71447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除了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上有哪些可执行文件的后缀？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916219B-C5E6-426C-A449-1484AC530D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629036-B1A9-46B9-96CB-5EFDD7D0548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855D1957-CB35-4E5A-A3F9-D53A6CFF1CF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894D2CCE-F1E5-4FA6-8609-9DD972AD2C3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7AB5FCC9-C509-4F77-BA0D-718B370943F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FE119104-7440-4B90-9D14-21E5863BAAF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40304C3-945F-4AB5-B62A-AB9C25BED8F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81711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B0BCD-6D53-4B11-A00C-16F3FA1E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13468-5A27-499D-A26E-1069B0040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cs typeface="Times New Roman" panose="02020603050405020304" pitchFamily="18" charset="0"/>
              </a:rPr>
              <a:t>PointerToReLocations</a:t>
            </a:r>
            <a:r>
              <a:rPr lang="zh-CN" altLang="en-US" dirty="0"/>
              <a:t> （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zh-CN" altLang="en-US" dirty="0"/>
              <a:t>） </a:t>
            </a:r>
            <a:r>
              <a:rPr lang="zh-CN" altLang="en-US" sz="2800" dirty="0">
                <a:cs typeface="Times New Roman" panose="02020603050405020304" pitchFamily="18" charset="0"/>
              </a:rPr>
              <a:t>: 在EXE文件中无意义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r>
              <a:rPr lang="zh-CN" altLang="en-US" sz="2800" dirty="0">
                <a:cs typeface="Times New Roman" panose="02020603050405020304" pitchFamily="18" charset="0"/>
              </a:rPr>
              <a:t>PointerToLinenumbers</a:t>
            </a:r>
            <a:r>
              <a:rPr lang="zh-CN" altLang="en-US" dirty="0"/>
              <a:t> （</a:t>
            </a:r>
            <a:r>
              <a:rPr lang="en-US" altLang="zh-CN" dirty="0">
                <a:solidFill>
                  <a:srgbClr val="FF0000"/>
                </a:solidFill>
              </a:rPr>
              <a:t>DWORD</a:t>
            </a:r>
            <a:r>
              <a:rPr lang="zh-CN" altLang="en-US" dirty="0"/>
              <a:t>） </a:t>
            </a:r>
            <a:r>
              <a:rPr lang="zh-CN" altLang="en-US" sz="2800" dirty="0">
                <a:cs typeface="Times New Roman" panose="02020603050405020304" pitchFamily="18" charset="0"/>
              </a:rPr>
              <a:t>: 行号表在文件中的偏移量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r>
              <a:rPr lang="zh-CN" altLang="en-US" sz="2800" dirty="0">
                <a:cs typeface="Times New Roman" panose="02020603050405020304" pitchFamily="18" charset="0"/>
              </a:rPr>
              <a:t>NumberOfReLocations</a:t>
            </a:r>
            <a:r>
              <a:rPr lang="zh-CN" altLang="en-US" dirty="0"/>
              <a:t> （</a:t>
            </a:r>
            <a:r>
              <a:rPr lang="en-US" altLang="zh-CN" dirty="0">
                <a:solidFill>
                  <a:srgbClr val="FF0000"/>
                </a:solidFill>
              </a:rPr>
              <a:t>WORD</a:t>
            </a:r>
            <a:r>
              <a:rPr lang="zh-CN" altLang="en-US" dirty="0"/>
              <a:t>） </a:t>
            </a:r>
            <a:r>
              <a:rPr lang="zh-CN" altLang="en-US" sz="2800" dirty="0">
                <a:cs typeface="Times New Roman" panose="02020603050405020304" pitchFamily="18" charset="0"/>
              </a:rPr>
              <a:t>: 在EXE文件中无意义</a:t>
            </a:r>
          </a:p>
          <a:p>
            <a:r>
              <a:rPr lang="zh-CN" altLang="en-US" sz="2800" dirty="0">
                <a:cs typeface="Times New Roman" panose="02020603050405020304" pitchFamily="18" charset="0"/>
              </a:rPr>
              <a:t>NumberOfLinenumbers</a:t>
            </a:r>
            <a:r>
              <a:rPr lang="zh-CN" altLang="en-US" dirty="0"/>
              <a:t> （</a:t>
            </a:r>
            <a:r>
              <a:rPr lang="en-US" altLang="zh-CN" dirty="0">
                <a:solidFill>
                  <a:srgbClr val="FF0000"/>
                </a:solidFill>
              </a:rPr>
              <a:t>WORD</a:t>
            </a:r>
            <a:r>
              <a:rPr lang="zh-CN" altLang="en-US" dirty="0"/>
              <a:t>） </a:t>
            </a:r>
            <a:r>
              <a:rPr lang="zh-CN" altLang="en-US" sz="2800" dirty="0">
                <a:cs typeface="Times New Roman" panose="02020603050405020304" pitchFamily="18" charset="0"/>
              </a:rPr>
              <a:t>: 该块在行号表中的行号数目</a:t>
            </a:r>
          </a:p>
          <a:p>
            <a:pPr lvl="1"/>
            <a:endParaRPr lang="zh-CN" altLang="en-US" dirty="0">
              <a:solidFill>
                <a:srgbClr val="0A487D"/>
              </a:solidFill>
              <a:latin typeface="思源黑体 CN Normal" panose="020B0400000000000000" pitchFamily="34" charset="-122"/>
              <a:ea typeface="思源黑体 CN Normal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292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5BC39-6771-426D-BA6C-5504F373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节的内存属性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8CF6-0D19-47E9-BB94-0B902F9B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Characteristics</a:t>
            </a:r>
            <a:r>
              <a:rPr lang="zh-CN" altLang="en-US" dirty="0"/>
              <a:t>（</a:t>
            </a:r>
            <a:r>
              <a:rPr lang="en-US" altLang="zh-CN" dirty="0"/>
              <a:t>DWORD</a:t>
            </a:r>
            <a:r>
              <a:rPr lang="zh-CN" altLang="en-US" dirty="0"/>
              <a:t>）：块属性</a:t>
            </a:r>
            <a:endParaRPr lang="en-US" altLang="zh-CN" dirty="0"/>
          </a:p>
          <a:p>
            <a:pPr lvl="1"/>
            <a:r>
              <a:rPr lang="en-US" altLang="zh-CN" dirty="0"/>
              <a:t>IMAGE_SCN_MEM_</a:t>
            </a:r>
            <a:r>
              <a:rPr lang="en-US" altLang="zh-CN" dirty="0">
                <a:solidFill>
                  <a:srgbClr val="FF0000"/>
                </a:solidFill>
              </a:rPr>
              <a:t>EXECUTE</a:t>
            </a:r>
          </a:p>
          <a:p>
            <a:pPr lvl="2">
              <a:lnSpc>
                <a:spcPct val="10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2</a:t>
            </a:r>
            <a:r>
              <a:rPr lang="en-US" altLang="zh-CN" sz="2800" dirty="0"/>
              <a:t>0000000h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</a:rPr>
              <a:t>可执行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IMAGE_SCN_MEM_</a:t>
            </a:r>
            <a:r>
              <a:rPr lang="en-US" altLang="zh-CN" dirty="0">
                <a:solidFill>
                  <a:srgbClr val="FF0000"/>
                </a:solidFill>
              </a:rPr>
              <a:t>READ</a:t>
            </a:r>
          </a:p>
          <a:p>
            <a:pPr lvl="2">
              <a:lnSpc>
                <a:spcPct val="10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4</a:t>
            </a:r>
            <a:r>
              <a:rPr lang="en-US" altLang="zh-CN" sz="2800" dirty="0"/>
              <a:t>0000000h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</a:rPr>
              <a:t>可读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IMAGE_SCN_MEM_</a:t>
            </a:r>
            <a:r>
              <a:rPr lang="en-US" altLang="zh-CN" dirty="0">
                <a:solidFill>
                  <a:srgbClr val="FF0000"/>
                </a:solidFill>
              </a:rPr>
              <a:t>WRITE</a:t>
            </a:r>
          </a:p>
          <a:p>
            <a:pPr lvl="2"/>
            <a:r>
              <a:rPr lang="en-US" altLang="zh-CN" sz="2800" dirty="0">
                <a:solidFill>
                  <a:srgbClr val="FF0000"/>
                </a:solidFill>
              </a:rPr>
              <a:t>8</a:t>
            </a:r>
            <a:r>
              <a:rPr lang="en-US" altLang="zh-CN" sz="2800" dirty="0"/>
              <a:t>0000000h</a:t>
            </a:r>
            <a:r>
              <a:rPr lang="zh-CN" altLang="en-US" sz="2800" dirty="0"/>
              <a:t>，</a:t>
            </a:r>
            <a:r>
              <a:rPr lang="zh-CN" altLang="en-US" sz="2800" dirty="0">
                <a:solidFill>
                  <a:srgbClr val="FF0000"/>
                </a:solidFill>
              </a:rPr>
              <a:t>可写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833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790151-F623-490B-B2CD-5DA91BB0126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61962" y="744220"/>
            <a:ext cx="8868076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.text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节的属性值是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60000020h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，则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.text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节的内存属性是？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6B0482-6CA8-4AA0-983A-892E0279DF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可执行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909585-7E65-4617-9DDF-6E04933F084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可读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BF43B3-C4E8-42A3-AAA8-BB70BAD050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可写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33159D-7685-45A8-B590-D15EDBB20DE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A1567C-B88E-4401-9910-B5D079C5E36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A1401C-0011-4219-B5F6-637434C232D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B1B972-FDA2-4A95-95FE-5E36A42E49C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17E5CB-B4A0-4F22-8214-0D19332018B8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133D9642-18F6-438E-B21F-80D480207AC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DB71038-CC50-4AB6-8228-A34087BC750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55FABA8-CFB3-4E1D-ABE6-A7C575A4D94D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D35DAFBB-CFE2-4F85-BB84-74D907358F26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879A688-8950-478C-973B-976E82E8415D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72360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790151-F623-490B-B2CD-5DA91BB0126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42711" y="727685"/>
            <a:ext cx="8906577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rdata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节的属性值是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40000040h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，则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rdata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节的内存属性是？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6B0482-6CA8-4AA0-983A-892E0279DF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可执行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909585-7E65-4617-9DDF-6E04933F084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可读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BF43B3-C4E8-42A3-AAA8-BB70BAD050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可写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33159D-7685-45A8-B590-D15EDBB20DE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A1567C-B88E-4401-9910-B5D079C5E36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A1401C-0011-4219-B5F6-637434C232D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B1B972-FDA2-4A95-95FE-5E36A42E49C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17E5CB-B4A0-4F22-8214-0D19332018B8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133D9642-18F6-438E-B21F-80D480207AC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DB71038-CC50-4AB6-8228-A34087BC750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55FABA8-CFB3-4E1D-ABE6-A7C575A4D94D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D35DAFBB-CFE2-4F85-BB84-74D907358F26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879A688-8950-478C-973B-976E82E8415D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26016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790151-F623-490B-B2CD-5DA91BB0126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50745" y="770171"/>
            <a:ext cx="9490509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.data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节的属性值是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0C0000040h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，则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.data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节的内存属性是？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6B0482-6CA8-4AA0-983A-892E0279DF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可执行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909585-7E65-4617-9DDF-6E04933F084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BF43B3-C4E8-42A3-AAA8-BB70BAD050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可写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33159D-7685-45A8-B590-D15EDBB20DE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A1567C-B88E-4401-9910-B5D079C5E36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A1401C-0011-4219-B5F6-637434C232D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B1B972-FDA2-4A95-95FE-5E36A42E49C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17E5CB-B4A0-4F22-8214-0D19332018B8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133D9642-18F6-438E-B21F-80D480207AC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DB71038-CC50-4AB6-8228-A34087BC750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55FABA8-CFB3-4E1D-ABE6-A7C575A4D94D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D35DAFBB-CFE2-4F85-BB84-74D907358F26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879A688-8950-478C-973B-976E82E8415D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2163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27BF6-798D-4426-B7D7-EA7E079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节的内容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04DE1-EF55-4B91-9380-D90BD40FA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IMAGE_SCN_CNT_</a:t>
            </a:r>
            <a:r>
              <a:rPr lang="en-US" altLang="zh-CN" dirty="0">
                <a:solidFill>
                  <a:srgbClr val="0070C0"/>
                </a:solidFill>
              </a:rPr>
              <a:t>CODE</a:t>
            </a:r>
          </a:p>
          <a:p>
            <a:pPr lvl="2">
              <a:lnSpc>
                <a:spcPct val="100000"/>
              </a:lnSpc>
            </a:pPr>
            <a:r>
              <a:rPr lang="en-US" altLang="zh-CN" sz="2800" dirty="0"/>
              <a:t>00000020h</a:t>
            </a:r>
            <a:r>
              <a:rPr lang="zh-CN" altLang="en-US" sz="2800" dirty="0"/>
              <a:t>，包含</a:t>
            </a:r>
            <a:r>
              <a:rPr lang="zh-CN" altLang="en-US" sz="2800" dirty="0">
                <a:solidFill>
                  <a:srgbClr val="FF0000"/>
                </a:solidFill>
              </a:rPr>
              <a:t>可执行代码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IMAGE_SCN_CNT_</a:t>
            </a:r>
            <a:r>
              <a:rPr lang="en-US" altLang="zh-CN" dirty="0">
                <a:solidFill>
                  <a:srgbClr val="0070C0"/>
                </a:solidFill>
              </a:rPr>
              <a:t>INITIALIZED_DATA</a:t>
            </a:r>
          </a:p>
          <a:p>
            <a:pPr lvl="2">
              <a:lnSpc>
                <a:spcPct val="100000"/>
              </a:lnSpc>
            </a:pPr>
            <a:r>
              <a:rPr lang="en-US" altLang="zh-CN" sz="2800" dirty="0"/>
              <a:t>00000040h</a:t>
            </a:r>
            <a:r>
              <a:rPr lang="zh-CN" altLang="en-US" sz="2800" dirty="0"/>
              <a:t>，包含</a:t>
            </a:r>
            <a:r>
              <a:rPr lang="zh-CN" altLang="en-US" sz="2800" dirty="0">
                <a:solidFill>
                  <a:srgbClr val="FF0000"/>
                </a:solidFill>
              </a:rPr>
              <a:t>已初始化数据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IMAGE_SCN_CNT_</a:t>
            </a:r>
            <a:r>
              <a:rPr lang="en-US" altLang="zh-CN" dirty="0">
                <a:solidFill>
                  <a:srgbClr val="0070C0"/>
                </a:solidFill>
              </a:rPr>
              <a:t>UNINITIALIZED_DATA</a:t>
            </a:r>
          </a:p>
          <a:p>
            <a:pPr lvl="2"/>
            <a:r>
              <a:rPr lang="en-US" altLang="zh-CN" sz="2800" dirty="0"/>
              <a:t>00000080h</a:t>
            </a:r>
            <a:r>
              <a:rPr lang="zh-CN" altLang="en-US" sz="2800" dirty="0"/>
              <a:t>，包含</a:t>
            </a:r>
            <a:r>
              <a:rPr lang="zh-CN" altLang="en-US" sz="2800" dirty="0">
                <a:solidFill>
                  <a:srgbClr val="FF0000"/>
                </a:solidFill>
              </a:rPr>
              <a:t>未初始化数据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0782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790151-F623-490B-B2CD-5DA91BB0126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97752" y="703262"/>
            <a:ext cx="8596496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.text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节的属性值是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60000020h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，则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.text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节的内容是？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6B0482-6CA8-4AA0-983A-892E0279DF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代码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909585-7E65-4617-9DDF-6E04933F084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已初始化数据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BF43B3-C4E8-42A3-AAA8-BB70BAD050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未初始化数据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33159D-7685-45A8-B590-D15EDBB20DE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A1567C-B88E-4401-9910-B5D079C5E36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A1401C-0011-4219-B5F6-637434C232D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B1B972-FDA2-4A95-95FE-5E36A42E49C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17E5CB-B4A0-4F22-8214-0D19332018B8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133D9642-18F6-438E-B21F-80D480207AC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DB71038-CC50-4AB6-8228-A34087BC750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55FABA8-CFB3-4E1D-ABE6-A7C575A4D94D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D35DAFBB-CFE2-4F85-BB84-74D907358F26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879A688-8950-478C-973B-976E82E8415D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14400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790151-F623-490B-B2CD-5DA91BB0126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25591" y="750095"/>
            <a:ext cx="8540817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rdata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节的属性值是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40000040h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，则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</a:t>
            </a:r>
            <a:r>
              <a:rPr lang="en-US" altLang="zh-CN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rdata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节的内容是？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6B0482-6CA8-4AA0-983A-892E0279DF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代码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909585-7E65-4617-9DDF-6E04933F084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已初始化数据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BF43B3-C4E8-42A3-AAA8-BB70BAD050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未初始化数据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33159D-7685-45A8-B590-D15EDBB20DE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A1567C-B88E-4401-9910-B5D079C5E36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A1401C-0011-4219-B5F6-637434C232D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B1B972-FDA2-4A95-95FE-5E36A42E49C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17E5CB-B4A0-4F22-8214-0D19332018B8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133D9642-18F6-438E-B21F-80D480207AC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DB71038-CC50-4AB6-8228-A34087BC750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55FABA8-CFB3-4E1D-ABE6-A7C575A4D94D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D35DAFBB-CFE2-4F85-BB84-74D907358F26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879A688-8950-478C-973B-976E82E8415D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56004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3790151-F623-490B-B2CD-5DA91BB0126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74795" y="635001"/>
            <a:ext cx="9076623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.data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节的属性值是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0C0000040h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，则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.data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节的内存属性是？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6B0482-6CA8-4AA0-983A-892E0279DF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49993" y="2786063"/>
            <a:ext cx="640360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代码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909585-7E65-4617-9DDF-6E04933F084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49993" y="3643313"/>
            <a:ext cx="640360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已初始化数据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BF43B3-C4E8-42A3-AAA8-BB70BAD0509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49993" y="4500563"/>
            <a:ext cx="6403607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未初始化数据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33159D-7685-45A8-B590-D15EDBB20DE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199" y="2850356"/>
            <a:ext cx="514576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A1567C-B88E-4401-9910-B5D079C5E36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199" y="3707606"/>
            <a:ext cx="514576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A1401C-0011-4219-B5F6-637434C232D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199" y="4564856"/>
            <a:ext cx="514576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B1B972-FDA2-4A95-95FE-5E36A42E49C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95523" y="6215063"/>
            <a:ext cx="1543727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17E5CB-B4A0-4F22-8214-0D19332018B8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8010" cy="635000"/>
            <a:chOff x="-1519992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133D9642-18F6-438E-B21F-80D480207AC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19992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9DB71038-CC50-4AB6-8228-A34087BC750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-1519992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55FABA8-CFB3-4E1D-ABE6-A7C575A4D94D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-1266103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D35DAFBB-CFE2-4F85-BB84-74D907358F26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-10624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3A430BF-1ABE-4FB5-8156-86819917E02C}"/>
              </a:ext>
            </a:extLst>
          </p:cNvPr>
          <p:cNvPicPr>
            <a:picLocks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16108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41FB5-1367-4D1B-B665-65DBD19F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常见的节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53C2D7-9DE6-4BFA-8CF4-2670FB53A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.text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代码节</a:t>
            </a:r>
            <a:r>
              <a:rPr lang="zh-CN" altLang="en-US" dirty="0"/>
              <a:t>，链接器把所有目标文件的</a:t>
            </a:r>
            <a:r>
              <a:rPr lang="en-US" altLang="zh-CN" dirty="0"/>
              <a:t>.text</a:t>
            </a:r>
            <a:r>
              <a:rPr lang="zh-CN" altLang="en-US" dirty="0"/>
              <a:t>节连接成一个大的</a:t>
            </a:r>
            <a:r>
              <a:rPr lang="en-US" altLang="zh-CN" dirty="0"/>
              <a:t>.text</a:t>
            </a:r>
            <a:r>
              <a:rPr lang="zh-CN" altLang="en-US" dirty="0"/>
              <a:t>节</a:t>
            </a:r>
            <a:endParaRPr lang="en-US" altLang="zh-CN" dirty="0"/>
          </a:p>
          <a:p>
            <a:r>
              <a:rPr lang="en-US" altLang="zh-CN" dirty="0"/>
              <a:t>.data</a:t>
            </a:r>
            <a:r>
              <a:rPr lang="zh-CN" altLang="en-US" dirty="0"/>
              <a:t>，读、写数据节，</a:t>
            </a:r>
            <a:r>
              <a:rPr lang="zh-CN" altLang="en-US" dirty="0">
                <a:solidFill>
                  <a:srgbClr val="FF0000"/>
                </a:solidFill>
              </a:rPr>
              <a:t>全局标量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.</a:t>
            </a:r>
            <a:r>
              <a:rPr lang="en-US" altLang="zh-CN" dirty="0" err="1"/>
              <a:t>rdata</a:t>
            </a:r>
            <a:r>
              <a:rPr lang="zh-CN" altLang="en-US" dirty="0"/>
              <a:t>，只读数据节，调试目录、</a:t>
            </a:r>
            <a:r>
              <a:rPr lang="zh-CN" altLang="en-US" dirty="0">
                <a:solidFill>
                  <a:srgbClr val="FF0000"/>
                </a:solidFill>
              </a:rPr>
              <a:t>字符串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9229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可执行程序除了CPU指令序列，还需要包括操作系统相关的内容。因为程序中包含了操作系统相关内容，导致Windows上的程序不能运行在Linux上，Linux系统上的程序不能运行在Windows系统上。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一个进程中的虚拟地址空间通常有多个PE文件结构，包括dll文件、操作系统内核文件等"/>
  <p:tag name="PROBLEMVOICEALLOWED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caseSensitive&quot;:false,&quot;fuzzyMatch&quot;:false,&quot;Score&quot;:1.0,&quot;answers&quot;:[&quot;4D 5A&quot;,&quot;MZ&quot;,&quot;4d 5a&quot;,&quot;5a4dh&quot;]}]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If this value is greater than the SizeOfRawData member, the section is filled with zeroes.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0.0"/>
  <p:tag name="PROBLEMBLANK" val="[{&quot;num&quot;:1,&quot;caseSensitive&quot;:false,&quot;fuzzyMatch&quot;:false,&quot;Score&quot;:5.0,&quot;answers&quot;:[&quot;PE&quot;]},{&quot;num&quot;:2,&quot;caseSensitive&quot;:false,&quot;fuzzyMatch&quot;:false,&quot;Score&quot;:5.0,&quot;answers&quot;:[&quot;ELF&quot;]}]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编译和链接只是创建了一个Import Table给操作系统，程序执行的时候，操作系统根据Import Table动态写入真正的函数内存地址。"/>
  <p:tag name="PROBLEMVOICEALLOWED" val="Fals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2.0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20.0"/>
  <p:tag name="PROBLEMBLANK" val="[{&quot;num&quot;:1,&quot;caseSensitive&quot;:false,&quot;fuzzyMatch&quot;:false,&quot;Score&quot;:5.0,&quot;answers&quot;:[&quot;C&quot;]},{&quot;num&quot;:2,&quot;caseSensitive&quot;:false,&quot;fuzzyMatch&quot;:false,&quot;Score&quot;:5.0,&quot;answers&quot;:[&quot;B&quot;]},{&quot;num&quot;:3,&quot;caseSensitive&quot;:false,&quot;fuzzyMatch&quot;:false,&quot;Score&quot;:5.0,&quot;answers&quot;:[&quot;D&quot;]},{&quot;num&quot;:4,&quot;caseSensitive&quot;:false,&quot;fuzzyMatch&quot;:false,&quot;Score&quot;:5.0,&quot;answers&quot;:[&quot;A&quot;]}]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30.0"/>
  <p:tag name="PROBLEMBLANK" val="[{&quot;num&quot;:1,&quot;caseSensitive&quot;:false,&quot;fuzzyMatch&quot;:false,&quot;Score&quot;:10.0,&quot;answers&quot;:[&quot;B&quot;]},{&quot;num&quot;:2,&quot;caseSensitive&quot;:false,&quot;fuzzyMatch&quot;:false,&quot;Score&quot;:10.0,&quot;answers&quot;:[&quot;C&quot;]},{&quot;num&quot;:3,&quot;caseSensitive&quot;:false,&quot;fuzzyMatch&quot;:false,&quot;Score&quot;:10.0,&quot;answers&quot;:[&quot;A&quot;]}]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heme/theme1.xml><?xml version="1.0" encoding="utf-8"?>
<a:theme xmlns:a="http://schemas.openxmlformats.org/drawingml/2006/main" name="2_400TGp_globalcity_light_ani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5247</Words>
  <Application>Microsoft Office PowerPoint</Application>
  <PresentationFormat>宽屏</PresentationFormat>
  <Paragraphs>791</Paragraphs>
  <Slides>149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149</vt:i4>
      </vt:variant>
    </vt:vector>
  </HeadingPairs>
  <TitlesOfParts>
    <vt:vector size="160" baseType="lpstr">
      <vt:lpstr>DengXian</vt:lpstr>
      <vt:lpstr>思源黑体 CN Normal</vt:lpstr>
      <vt:lpstr>宋体</vt:lpstr>
      <vt:lpstr>Microsoft Yahei</vt:lpstr>
      <vt:lpstr>Arial</vt:lpstr>
      <vt:lpstr>Calibri</vt:lpstr>
      <vt:lpstr>Courier New</vt:lpstr>
      <vt:lpstr>Segoe UI</vt:lpstr>
      <vt:lpstr>Times New Roman</vt:lpstr>
      <vt:lpstr>2_400TGp_globalcity_light_ani</vt:lpstr>
      <vt:lpstr>Visio</vt:lpstr>
      <vt:lpstr>汇编语言与逆向技术 第9章 PE文件结构</vt:lpstr>
      <vt:lpstr>本章知识点</vt:lpstr>
      <vt:lpstr>可执行文件</vt:lpstr>
      <vt:lpstr>PowerPoint 演示文稿</vt:lpstr>
      <vt:lpstr>PowerPoint 演示文稿</vt:lpstr>
      <vt:lpstr>可执行文件</vt:lpstr>
      <vt:lpstr>PowerPoint 演示文稿</vt:lpstr>
      <vt:lpstr>可执行文件格式</vt:lpstr>
      <vt:lpstr>PowerPoint 演示文稿</vt:lpstr>
      <vt:lpstr>Windows系统可执行文件</vt:lpstr>
      <vt:lpstr>.com文件</vt:lpstr>
      <vt:lpstr>.exe、.dll、.sys可执行文件</vt:lpstr>
      <vt:lpstr>PE结构的二进制文件</vt:lpstr>
      <vt:lpstr>Linux系统可执行文件</vt:lpstr>
      <vt:lpstr>Linux系统可执行文件</vt:lpstr>
      <vt:lpstr>PowerPoint 演示文稿</vt:lpstr>
      <vt:lpstr>PowerPoint 演示文稿</vt:lpstr>
      <vt:lpstr>PowerPoint 演示文稿</vt:lpstr>
      <vt:lpstr>PE文件基本概念</vt:lpstr>
      <vt:lpstr>PE文件结构</vt:lpstr>
      <vt:lpstr>PE文件结构</vt:lpstr>
      <vt:lpstr>节</vt:lpstr>
      <vt:lpstr>PowerPoint 演示文稿</vt:lpstr>
      <vt:lpstr>PowerPoint 演示文稿</vt:lpstr>
      <vt:lpstr>PowerPoint 演示文稿</vt:lpstr>
      <vt:lpstr>虚拟内存地址空间</vt:lpstr>
      <vt:lpstr>虚拟地址</vt:lpstr>
      <vt:lpstr>PowerPoint 演示文稿</vt:lpstr>
      <vt:lpstr>模块</vt:lpstr>
      <vt:lpstr>模块</vt:lpstr>
      <vt:lpstr>模块</vt:lpstr>
      <vt:lpstr>模块句柄</vt:lpstr>
      <vt:lpstr>PowerPoint 演示文稿</vt:lpstr>
      <vt:lpstr>相对虚拟地址</vt:lpstr>
      <vt:lpstr>相对虚拟地址</vt:lpstr>
      <vt:lpstr>相对虚拟地址</vt:lpstr>
      <vt:lpstr>相对虚拟地址</vt:lpstr>
      <vt:lpstr>文件偏移地址</vt:lpstr>
      <vt:lpstr>PE文件</vt:lpstr>
      <vt:lpstr>PowerPoint 演示文稿</vt:lpstr>
      <vt:lpstr>PowerPoint 演示文稿</vt:lpstr>
      <vt:lpstr>PowerPoint 演示文稿</vt:lpstr>
      <vt:lpstr>DOS文件头</vt:lpstr>
      <vt:lpstr>PowerPoint 演示文稿</vt:lpstr>
      <vt:lpstr>DOS文件头</vt:lpstr>
      <vt:lpstr>IMAGE_ DOS _HEADER</vt:lpstr>
      <vt:lpstr>DOS文件头</vt:lpstr>
      <vt:lpstr>PowerPoint 演示文稿</vt:lpstr>
      <vt:lpstr>PowerPoint 演示文稿</vt:lpstr>
      <vt:lpstr>PowerPoint 演示文稿</vt:lpstr>
      <vt:lpstr>PE文件头</vt:lpstr>
      <vt:lpstr>PE文件头</vt:lpstr>
      <vt:lpstr>PE文件头</vt:lpstr>
      <vt:lpstr>PE文件头</vt:lpstr>
      <vt:lpstr>Signature</vt:lpstr>
      <vt:lpstr>FileHeader</vt:lpstr>
      <vt:lpstr>FileHeader</vt:lpstr>
      <vt:lpstr>Machine</vt:lpstr>
      <vt:lpstr>NumberOfSections</vt:lpstr>
      <vt:lpstr>TimeDateStamp</vt:lpstr>
      <vt:lpstr>文件属性字段（Characteristics）</vt:lpstr>
      <vt:lpstr>PowerPoint 演示文稿</vt:lpstr>
      <vt:lpstr>PowerPoint 演示文稿</vt:lpstr>
      <vt:lpstr>IMAGE _OPTIONAL_HEADER</vt:lpstr>
      <vt:lpstr>IMAGE_OPTIONAL_HEADER</vt:lpstr>
      <vt:lpstr>IMAGE_OPTIONAL_HEADER</vt:lpstr>
      <vt:lpstr>IMAGE_OPTIONAL_HEADER</vt:lpstr>
      <vt:lpstr>IMAGE_OPTIONAL_HEADER</vt:lpstr>
      <vt:lpstr>IMAGE_OPTIONAL_HEADER</vt:lpstr>
      <vt:lpstr>IMAGE_OPTIONAL_HEADER</vt:lpstr>
      <vt:lpstr>IMAGE_OPTIONAL_HEADER</vt:lpstr>
      <vt:lpstr>IMAGE_OPTIONAL_HEADER</vt:lpstr>
      <vt:lpstr>IMAGE_OPTIONAL_HEADER</vt:lpstr>
      <vt:lpstr>IMAGE_OPTIONAL_HEADER</vt:lpstr>
      <vt:lpstr>IMAGE_OPTIONAL_HEADER</vt:lpstr>
      <vt:lpstr>IMAGE_DATA_DIRECTORY 数据目录</vt:lpstr>
      <vt:lpstr>IMAGE_DATA_DIRECTORY 数据目录</vt:lpstr>
      <vt:lpstr>数据目录</vt:lpstr>
      <vt:lpstr>PowerPoint 演示文稿</vt:lpstr>
      <vt:lpstr>PowerPoint 演示文稿</vt:lpstr>
      <vt:lpstr>PowerPoint 演示文稿</vt:lpstr>
      <vt:lpstr>节</vt:lpstr>
      <vt:lpstr>节表</vt:lpstr>
      <vt:lpstr>PowerPoint 演示文稿</vt:lpstr>
      <vt:lpstr>IMAGE_SECTION_HEADER(winnt.h)</vt:lpstr>
      <vt:lpstr>节表</vt:lpstr>
      <vt:lpstr>节表</vt:lpstr>
      <vt:lpstr>节表</vt:lpstr>
      <vt:lpstr>PowerPoint 演示文稿</vt:lpstr>
      <vt:lpstr>节表</vt:lpstr>
      <vt:lpstr>节的内存属性</vt:lpstr>
      <vt:lpstr>PowerPoint 演示文稿</vt:lpstr>
      <vt:lpstr>PowerPoint 演示文稿</vt:lpstr>
      <vt:lpstr>PowerPoint 演示文稿</vt:lpstr>
      <vt:lpstr>节的内容</vt:lpstr>
      <vt:lpstr>PowerPoint 演示文稿</vt:lpstr>
      <vt:lpstr>PowerPoint 演示文稿</vt:lpstr>
      <vt:lpstr>PowerPoint 演示文稿</vt:lpstr>
      <vt:lpstr>常见的节</vt:lpstr>
      <vt:lpstr>常见的节</vt:lpstr>
      <vt:lpstr>节的对齐</vt:lpstr>
      <vt:lpstr>文件偏移与虚拟内存地址转换</vt:lpstr>
      <vt:lpstr>文件偏移与虚拟内存地址转换</vt:lpstr>
      <vt:lpstr>文件偏移与虚拟内存地址转换</vt:lpstr>
      <vt:lpstr>文件偏移与虚拟内存地址转换</vt:lpstr>
      <vt:lpstr>PowerPoint 演示文稿</vt:lpstr>
      <vt:lpstr>RVA to RAW</vt:lpstr>
      <vt:lpstr>RVA to RAW</vt:lpstr>
      <vt:lpstr>导入表 IAT</vt:lpstr>
      <vt:lpstr>PowerPoint 演示文稿</vt:lpstr>
      <vt:lpstr>hello.exe</vt:lpstr>
      <vt:lpstr>JMP-jump</vt:lpstr>
      <vt:lpstr>导入表IAT</vt:lpstr>
      <vt:lpstr>PowerPoint 演示文稿</vt:lpstr>
      <vt:lpstr>导入表 IAT</vt:lpstr>
      <vt:lpstr>导入表IAT</vt:lpstr>
      <vt:lpstr>IMAGE_IMPORT_DESCRIPTOR（IID）</vt:lpstr>
      <vt:lpstr>IMAGE_IMPORT_DESCRIPTOR</vt:lpstr>
      <vt:lpstr>IMAGE_IMPORT_DESCRIPTOR</vt:lpstr>
      <vt:lpstr>IMAGE_IMPORT_DESCRIPTOR</vt:lpstr>
      <vt:lpstr>INT（Import Name Table）, IAT（Import Address Table）</vt:lpstr>
      <vt:lpstr>IMAGE_IMPORT_BY_NAME</vt:lpstr>
      <vt:lpstr>PE装载器</vt:lpstr>
      <vt:lpstr>PE装载器</vt:lpstr>
      <vt:lpstr>PE装载器</vt:lpstr>
      <vt:lpstr>PE装载器</vt:lpstr>
      <vt:lpstr>PE文件加载后的IAT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导出表 EAT</vt:lpstr>
      <vt:lpstr>PowerPoint 演示文稿</vt:lpstr>
      <vt:lpstr>DLL</vt:lpstr>
      <vt:lpstr>IMAGE_EXPORT_DIRECTORY</vt:lpstr>
      <vt:lpstr>IMAGE_EXPORT_DIRECTORY</vt:lpstr>
      <vt:lpstr>IMAGE_EXPORT_DIRECTORY</vt:lpstr>
      <vt:lpstr>IMAGE_EXPORT_DIRECTORY</vt:lpstr>
      <vt:lpstr>导出表</vt:lpstr>
      <vt:lpstr>GetProcAddress()操作原理</vt:lpstr>
      <vt:lpstr>GetProcAddress()操作原理</vt:lpstr>
      <vt:lpstr>GetProcAddress()操作原理</vt:lpstr>
      <vt:lpstr>导出表</vt:lpstr>
      <vt:lpstr>PowerPoint 演示文稿</vt:lpstr>
      <vt:lpstr>PowerPoint 演示文稿</vt:lpstr>
      <vt:lpstr>PowerPoint 演示文稿</vt:lpstr>
      <vt:lpstr>本章知识点</vt:lpstr>
      <vt:lpstr>汇编语言与逆向技术 第9章 PE文件结构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汇编与逆向技术基础  第6章 PE文件结构</dc:title>
  <dc:creator>zwang</dc:creator>
  <cp:lastModifiedBy>志 王</cp:lastModifiedBy>
  <cp:revision>249</cp:revision>
  <dcterms:created xsi:type="dcterms:W3CDTF">2020-04-06T07:26:55Z</dcterms:created>
  <dcterms:modified xsi:type="dcterms:W3CDTF">2025-11-28T07:21:03Z</dcterms:modified>
</cp:coreProperties>
</file>